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7" r:id="rId2"/>
    <p:sldId id="258" r:id="rId3"/>
    <p:sldId id="278" r:id="rId4"/>
    <p:sldId id="279" r:id="rId5"/>
    <p:sldId id="280" r:id="rId6"/>
    <p:sldId id="281" r:id="rId7"/>
    <p:sldId id="282" r:id="rId8"/>
    <p:sldId id="283" r:id="rId9"/>
    <p:sldId id="290" r:id="rId10"/>
    <p:sldId id="289" r:id="rId11"/>
    <p:sldId id="286" r:id="rId12"/>
    <p:sldId id="287" r:id="rId13"/>
    <p:sldId id="285" r:id="rId14"/>
    <p:sldId id="288" r:id="rId15"/>
    <p:sldId id="284" r:id="rId16"/>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Flores C." initials="WFC" lastIdx="3" clrIdx="0">
    <p:extLst>
      <p:ext uri="{19B8F6BF-5375-455C-9EA6-DF929625EA0E}">
        <p15:presenceInfo xmlns:p15="http://schemas.microsoft.com/office/powerpoint/2012/main" userId="f7ecb6bdf98182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4FD12-DF85-44E9-8ADB-420CCD8F2C12}" v="1" dt="2019-12-03T01:31:36.9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887"/>
  </p:normalViewPr>
  <p:slideViewPr>
    <p:cSldViewPr snapToGrid="0" snapToObjects="1">
      <p:cViewPr varScale="1">
        <p:scale>
          <a:sx n="86" d="100"/>
          <a:sy n="86" d="100"/>
        </p:scale>
        <p:origin x="151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s Flores C." userId="f7ecb6bdf981827b" providerId="LiveId" clId="{1F74FD12-DF85-44E9-8ADB-420CCD8F2C12}"/>
    <pc:docChg chg="modSld sldOrd">
      <pc:chgData name="Williams Flores C." userId="f7ecb6bdf981827b" providerId="LiveId" clId="{1F74FD12-DF85-44E9-8ADB-420CCD8F2C12}" dt="2019-12-03T01:31:36.991" v="9"/>
      <pc:docMkLst>
        <pc:docMk/>
      </pc:docMkLst>
      <pc:sldChg chg="modSp">
        <pc:chgData name="Williams Flores C." userId="f7ecb6bdf981827b" providerId="LiveId" clId="{1F74FD12-DF85-44E9-8ADB-420CCD8F2C12}" dt="2019-12-03T01:31:14.654" v="8" actId="14100"/>
        <pc:sldMkLst>
          <pc:docMk/>
          <pc:sldMk cId="1413168503" sldId="280"/>
        </pc:sldMkLst>
        <pc:spChg chg="mod">
          <ac:chgData name="Williams Flores C." userId="f7ecb6bdf981827b" providerId="LiveId" clId="{1F74FD12-DF85-44E9-8ADB-420CCD8F2C12}" dt="2019-12-03T01:31:14.654" v="8" actId="14100"/>
          <ac:spMkLst>
            <pc:docMk/>
            <pc:sldMk cId="1413168503" sldId="280"/>
            <ac:spMk id="2" creationId="{9FF14083-A623-214F-8CED-7467A8C07728}"/>
          </ac:spMkLst>
        </pc:spChg>
      </pc:sldChg>
      <pc:sldChg chg="modSp">
        <pc:chgData name="Williams Flores C." userId="f7ecb6bdf981827b" providerId="LiveId" clId="{1F74FD12-DF85-44E9-8ADB-420CCD8F2C12}" dt="2019-12-03T01:31:09.650" v="7" actId="14100"/>
        <pc:sldMkLst>
          <pc:docMk/>
          <pc:sldMk cId="2287018684" sldId="281"/>
        </pc:sldMkLst>
        <pc:spChg chg="mod">
          <ac:chgData name="Williams Flores C." userId="f7ecb6bdf981827b" providerId="LiveId" clId="{1F74FD12-DF85-44E9-8ADB-420CCD8F2C12}" dt="2019-12-03T01:31:09.650" v="7" actId="14100"/>
          <ac:spMkLst>
            <pc:docMk/>
            <pc:sldMk cId="2287018684" sldId="281"/>
            <ac:spMk id="2" creationId="{C7ABE325-7F83-6645-8D2C-548556422FE5}"/>
          </ac:spMkLst>
        </pc:spChg>
      </pc:sldChg>
      <pc:sldChg chg="modSp">
        <pc:chgData name="Williams Flores C." userId="f7ecb6bdf981827b" providerId="LiveId" clId="{1F74FD12-DF85-44E9-8ADB-420CCD8F2C12}" dt="2019-12-03T01:29:31.253" v="0" actId="14100"/>
        <pc:sldMkLst>
          <pc:docMk/>
          <pc:sldMk cId="2842925955" sldId="282"/>
        </pc:sldMkLst>
        <pc:spChg chg="mod">
          <ac:chgData name="Williams Flores C." userId="f7ecb6bdf981827b" providerId="LiveId" clId="{1F74FD12-DF85-44E9-8ADB-420CCD8F2C12}" dt="2019-12-03T01:29:31.253" v="0" actId="14100"/>
          <ac:spMkLst>
            <pc:docMk/>
            <pc:sldMk cId="2842925955" sldId="282"/>
            <ac:spMk id="2" creationId="{AAE5C7DE-C638-6C49-916A-6A36F2177B99}"/>
          </ac:spMkLst>
        </pc:spChg>
      </pc:sldChg>
      <pc:sldChg chg="modSp">
        <pc:chgData name="Williams Flores C." userId="f7ecb6bdf981827b" providerId="LiveId" clId="{1F74FD12-DF85-44E9-8ADB-420CCD8F2C12}" dt="2019-12-03T01:30:27.909" v="6" actId="14100"/>
        <pc:sldMkLst>
          <pc:docMk/>
          <pc:sldMk cId="3167476534" sldId="283"/>
        </pc:sldMkLst>
        <pc:spChg chg="mod">
          <ac:chgData name="Williams Flores C." userId="f7ecb6bdf981827b" providerId="LiveId" clId="{1F74FD12-DF85-44E9-8ADB-420CCD8F2C12}" dt="2019-12-03T01:30:27.909" v="6" actId="14100"/>
          <ac:spMkLst>
            <pc:docMk/>
            <pc:sldMk cId="3167476534" sldId="283"/>
            <ac:spMk id="2" creationId="{81D08EB8-1E6B-524E-9F01-9A074752D72D}"/>
          </ac:spMkLst>
        </pc:spChg>
      </pc:sldChg>
      <pc:sldChg chg="ord">
        <pc:chgData name="Williams Flores C." userId="f7ecb6bdf981827b" providerId="LiveId" clId="{1F74FD12-DF85-44E9-8ADB-420CCD8F2C12}" dt="2019-12-03T01:31:36.991" v="9"/>
        <pc:sldMkLst>
          <pc:docMk/>
          <pc:sldMk cId="402055055" sldId="289"/>
        </pc:sldMkLst>
      </pc:sldChg>
      <pc:sldChg chg="modSp ord">
        <pc:chgData name="Williams Flores C." userId="f7ecb6bdf981827b" providerId="LiveId" clId="{1F74FD12-DF85-44E9-8ADB-420CCD8F2C12}" dt="2019-12-03T01:31:36.991" v="9"/>
        <pc:sldMkLst>
          <pc:docMk/>
          <pc:sldMk cId="3469398284" sldId="290"/>
        </pc:sldMkLst>
        <pc:spChg chg="mod">
          <ac:chgData name="Williams Flores C." userId="f7ecb6bdf981827b" providerId="LiveId" clId="{1F74FD12-DF85-44E9-8ADB-420CCD8F2C12}" dt="2019-12-03T01:30:06.333" v="5" actId="20577"/>
          <ac:spMkLst>
            <pc:docMk/>
            <pc:sldMk cId="3469398284" sldId="290"/>
            <ac:spMk id="2" creationId="{00000000-0000-0000-0000-000000000000}"/>
          </ac:spMkLst>
        </pc:spChg>
      </pc:sldChg>
    </pc:docChg>
  </pc:docChgLst>
  <pc:docChgLst>
    <pc:chgData name="Williams Flores C." userId="f7ecb6bdf981827b" providerId="LiveId" clId="{E7284E76-A4FB-4C55-B73B-C035E991258A}"/>
    <pc:docChg chg="modSld">
      <pc:chgData name="Williams Flores C." userId="f7ecb6bdf981827b" providerId="LiveId" clId="{E7284E76-A4FB-4C55-B73B-C035E991258A}" dt="2019-12-02T03:13:23.164" v="7" actId="20577"/>
      <pc:docMkLst>
        <pc:docMk/>
      </pc:docMkLst>
      <pc:sldChg chg="modSp">
        <pc:chgData name="Williams Flores C." userId="f7ecb6bdf981827b" providerId="LiveId" clId="{E7284E76-A4FB-4C55-B73B-C035E991258A}" dt="2019-12-02T03:13:23.164" v="7" actId="20577"/>
        <pc:sldMkLst>
          <pc:docMk/>
          <pc:sldMk cId="3167476534" sldId="283"/>
        </pc:sldMkLst>
        <pc:spChg chg="mod">
          <ac:chgData name="Williams Flores C." userId="f7ecb6bdf981827b" providerId="LiveId" clId="{E7284E76-A4FB-4C55-B73B-C035E991258A}" dt="2019-12-02T03:13:23.164" v="7" actId="20577"/>
          <ac:spMkLst>
            <pc:docMk/>
            <pc:sldMk cId="3167476534" sldId="283"/>
            <ac:spMk id="3" creationId="{E0F6202F-EE1E-2347-BD81-FDB30A64654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1-24T11:32:27.048" idx="3">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04D7D-4B2E-3A40-A2E7-B0C0934C3470}" type="datetimeFigureOut">
              <a:rPr lang="es-CL" smtClean="0"/>
              <a:t>16/12/2019</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3588D-5E30-CD40-ADA0-1AB7BBA133C7}" type="slidenum">
              <a:rPr lang="es-CL" smtClean="0"/>
              <a:t>‹Nº›</a:t>
            </a:fld>
            <a:endParaRPr lang="es-CL"/>
          </a:p>
        </p:txBody>
      </p:sp>
    </p:spTree>
    <p:extLst>
      <p:ext uri="{BB962C8B-B14F-4D97-AF65-F5344CB8AC3E}">
        <p14:creationId xmlns:p14="http://schemas.microsoft.com/office/powerpoint/2010/main" val="1296471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400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CL" sz="1200" dirty="0"/>
              <a:t>Sin duda, la información es una de las principales entradas en cada uno de los procesos de una organización, ya sea pública o privada. Es la encargada de darle un nivel alto de competitividad y define las oportunidades de desarrollo. </a:t>
            </a:r>
          </a:p>
          <a:p>
            <a:pPr marL="0" indent="0" algn="just">
              <a:buNone/>
            </a:pPr>
            <a:endParaRPr lang="es-CL" sz="1200" dirty="0"/>
          </a:p>
          <a:p>
            <a:pPr marL="0" indent="0" algn="just">
              <a:buNone/>
            </a:pPr>
            <a:r>
              <a:rPr lang="es-CL" sz="1200" dirty="0"/>
              <a:t>Es por esto que una organización debe definir dentro de sus prioridades un presupuesto que permita resguardar, mantener, enriquecer y entregar la información requerida en función de la estrategia definida. Para poder cumplir con esto la solución está en implementar una herramienta como los SGBD.</a:t>
            </a:r>
          </a:p>
          <a:p>
            <a:pPr marL="0" indent="0" algn="just">
              <a:buNone/>
            </a:pPr>
            <a:endParaRPr lang="es-CL" sz="1200" dirty="0"/>
          </a:p>
          <a:p>
            <a:pPr marL="0" indent="0" algn="just">
              <a:buNone/>
            </a:pPr>
            <a:r>
              <a:rPr lang="es-CL" sz="1200" dirty="0"/>
              <a:t>Algunas soluciones mas utilizadas en el mercado:</a:t>
            </a:r>
          </a:p>
          <a:p>
            <a:pPr algn="just"/>
            <a:r>
              <a:rPr lang="es-CL" sz="1200" dirty="0"/>
              <a:t>Oracle</a:t>
            </a:r>
          </a:p>
          <a:p>
            <a:pPr algn="just"/>
            <a:r>
              <a:rPr lang="es-CL" sz="1200" dirty="0"/>
              <a:t>SqlLite</a:t>
            </a:r>
          </a:p>
          <a:p>
            <a:pPr algn="just"/>
            <a:r>
              <a:rPr lang="es-CL" sz="1200" dirty="0"/>
              <a:t>Sql Server</a:t>
            </a:r>
          </a:p>
          <a:p>
            <a:pPr algn="just"/>
            <a:r>
              <a:rPr lang="es-CL" sz="1200" dirty="0"/>
              <a:t>dBase</a:t>
            </a:r>
          </a:p>
          <a:p>
            <a:pPr algn="just"/>
            <a:r>
              <a:rPr lang="es-CL" sz="1200" dirty="0"/>
              <a:t>MySQL</a:t>
            </a:r>
          </a:p>
          <a:p>
            <a:pPr marL="0" marR="0" indent="0" algn="just" defTabSz="914400" rtl="0" eaLnBrk="1" fontAlgn="auto" latinLnBrk="0" hangingPunct="1">
              <a:lnSpc>
                <a:spcPct val="100000"/>
              </a:lnSpc>
              <a:spcBef>
                <a:spcPts val="0"/>
              </a:spcBef>
              <a:spcAft>
                <a:spcPts val="0"/>
              </a:spcAft>
              <a:buClrTx/>
              <a:buSzTx/>
              <a:buFontTx/>
              <a:buNone/>
              <a:tabLst/>
              <a:defRPr/>
            </a:pPr>
            <a:r>
              <a:rPr lang="es-CL" sz="1200" dirty="0"/>
              <a:t>Visual FoxPro: Visual FoxPro (VFP) es un lenguaje de programación por procedimientos, orientado a objetos que posee un Sistema Gestor de Bases de datos o Database Management System (DBMS) y Sistema administrador de bases de datos relacionales, producido por Microsoft.</a:t>
            </a:r>
          </a:p>
          <a:p>
            <a:pPr algn="just"/>
            <a:endParaRPr lang="es-CL" sz="1200" dirty="0"/>
          </a:p>
          <a:p>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10</a:t>
            </a:fld>
            <a:endParaRPr lang="es-CL"/>
          </a:p>
        </p:txBody>
      </p:sp>
    </p:spTree>
    <p:extLst>
      <p:ext uri="{BB962C8B-B14F-4D97-AF65-F5344CB8AC3E}">
        <p14:creationId xmlns:p14="http://schemas.microsoft.com/office/powerpoint/2010/main" val="2393080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6953588D-5E30-CD40-ADA0-1AB7BBA133C7}" type="slidenum">
              <a:rPr lang="es-CL" smtClean="0"/>
              <a:t>12</a:t>
            </a:fld>
            <a:endParaRPr lang="es-CL"/>
          </a:p>
        </p:txBody>
      </p:sp>
    </p:spTree>
    <p:extLst>
      <p:ext uri="{BB962C8B-B14F-4D97-AF65-F5344CB8AC3E}">
        <p14:creationId xmlns:p14="http://schemas.microsoft.com/office/powerpoint/2010/main" val="379700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Introducción a los sistemas de base de datos:</a:t>
            </a:r>
          </a:p>
          <a:p>
            <a:r>
              <a:rPr lang="es-CL" dirty="0"/>
              <a:t>https://books.google.cl/books?id=Vhum351T-K8C&amp;printsec=frontcover#v=onepage&amp;q&amp;f=false</a:t>
            </a:r>
          </a:p>
          <a:p>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14</a:t>
            </a:fld>
            <a:endParaRPr lang="es-CL"/>
          </a:p>
        </p:txBody>
      </p:sp>
    </p:spTree>
    <p:extLst>
      <p:ext uri="{BB962C8B-B14F-4D97-AF65-F5344CB8AC3E}">
        <p14:creationId xmlns:p14="http://schemas.microsoft.com/office/powerpoint/2010/main" val="124261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sz="1200" b="0" i="0" u="none" strike="noStrike" kern="1200" dirty="0">
                <a:solidFill>
                  <a:schemeClr val="tx1"/>
                </a:solidFill>
                <a:effectLst/>
                <a:latin typeface="+mn-lt"/>
                <a:ea typeface="+mn-ea"/>
                <a:cs typeface="+mn-cs"/>
              </a:rPr>
              <a:t>Se explica qué es dato, qué es información, diferencia entre dato e información, qué es una base de datos, tipos de base de datos (Relacionales, Orientadas a Objetos, Datawarehouse, NO SQL), principales diferencias y cuándo elegir cada una de ellas , ejemplos de Motores de motores de base de datos (Relacionales y No Relacionales), en qué consiste el enfoque de Base de Datos, los elementos del enfoque de Base de Datos, ventas y desventajas del enfoque de Base de Datos, en qué consiste las abstracción de una base de datos. </a:t>
            </a:r>
            <a:endParaRPr dirty="0"/>
          </a:p>
        </p:txBody>
      </p:sp>
    </p:spTree>
    <p:extLst>
      <p:ext uri="{BB962C8B-B14F-4D97-AF65-F5344CB8AC3E}">
        <p14:creationId xmlns:p14="http://schemas.microsoft.com/office/powerpoint/2010/main" val="1600968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Se recomienda que los alumnos participen en esta actividad con la finalidad que el profesor pueda conocer los conceptos que ellos tienen.</a:t>
            </a:r>
          </a:p>
          <a:p>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3</a:t>
            </a:fld>
            <a:endParaRPr lang="es-CL"/>
          </a:p>
        </p:txBody>
      </p:sp>
    </p:spTree>
    <p:extLst>
      <p:ext uri="{BB962C8B-B14F-4D97-AF65-F5344CB8AC3E}">
        <p14:creationId xmlns:p14="http://schemas.microsoft.com/office/powerpoint/2010/main" val="189604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CL" dirty="0"/>
              <a:t>Se debe explicar al alumno que normalmente, una base de datos está controlada por un sistema de gestión de bases de datos (DBMS, </a:t>
            </a:r>
            <a:r>
              <a:rPr lang="es-CL" altLang="es-CL" dirty="0"/>
              <a:t>Un sistema manejador de bases de datos (SGBD, por sus siglas en inglés) o DataBase Management System(DBMS)) se verá en las siguientes slide l lo antes mencionado.</a:t>
            </a: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El término de bases de datos fue escuchado por primera vez en 1963, en un simposio celebrado en California, USA. Una </a:t>
            </a:r>
            <a:r>
              <a:rPr lang="es-ES" sz="1200" b="1" i="0" kern="1200" dirty="0">
                <a:solidFill>
                  <a:schemeClr val="tx1"/>
                </a:solidFill>
                <a:effectLst/>
                <a:latin typeface="+mn-lt"/>
                <a:ea typeface="+mn-ea"/>
                <a:cs typeface="+mn-cs"/>
              </a:rPr>
              <a:t>base de datos</a:t>
            </a:r>
            <a:r>
              <a:rPr lang="es-ES" sz="1200" b="0" i="0" kern="1200" dirty="0">
                <a:solidFill>
                  <a:schemeClr val="tx1"/>
                </a:solidFill>
                <a:effectLst/>
                <a:latin typeface="+mn-lt"/>
                <a:ea typeface="+mn-ea"/>
                <a:cs typeface="+mn-cs"/>
              </a:rPr>
              <a:t> se puede definir como un conjunto de información relacionada que se encuentra agrupada </a:t>
            </a:r>
            <a:r>
              <a:rPr lang="es-ES" sz="1200" b="0" i="0" kern="1200" dirty="0" err="1">
                <a:solidFill>
                  <a:schemeClr val="tx1"/>
                </a:solidFill>
                <a:effectLst/>
                <a:latin typeface="+mn-lt"/>
                <a:ea typeface="+mn-ea"/>
                <a:cs typeface="+mn-cs"/>
              </a:rPr>
              <a:t>ó</a:t>
            </a:r>
            <a:r>
              <a:rPr lang="es-ES" sz="1200" b="0" i="0" kern="1200" dirty="0">
                <a:solidFill>
                  <a:schemeClr val="tx1"/>
                </a:solidFill>
                <a:effectLst/>
                <a:latin typeface="+mn-lt"/>
                <a:ea typeface="+mn-ea"/>
                <a:cs typeface="+mn-cs"/>
              </a:rPr>
              <a:t> estructurada.</a:t>
            </a:r>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4</a:t>
            </a:fld>
            <a:endParaRPr lang="es-CL"/>
          </a:p>
        </p:txBody>
      </p:sp>
    </p:spTree>
    <p:extLst>
      <p:ext uri="{BB962C8B-B14F-4D97-AF65-F5344CB8AC3E}">
        <p14:creationId xmlns:p14="http://schemas.microsoft.com/office/powerpoint/2010/main" val="1183345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Dato: </a:t>
            </a:r>
            <a:r>
              <a:rPr lang="es-ES" sz="1200" b="0" i="0" kern="1200" dirty="0">
                <a:solidFill>
                  <a:schemeClr val="tx1"/>
                </a:solidFill>
                <a:effectLst/>
                <a:latin typeface="+mn-lt"/>
                <a:ea typeface="+mn-ea"/>
                <a:cs typeface="+mn-cs"/>
              </a:rPr>
              <a:t>Información concreta sobre hechos, elementos, etc., que permite estudiarlos, analizarlos o conocerlos.</a:t>
            </a:r>
          </a:p>
          <a:p>
            <a:r>
              <a:rPr lang="es-ES" sz="1200" b="0" i="0" kern="1200" dirty="0">
                <a:solidFill>
                  <a:schemeClr val="tx1"/>
                </a:solidFill>
                <a:effectLst/>
                <a:latin typeface="+mn-lt"/>
                <a:ea typeface="+mn-ea"/>
                <a:cs typeface="+mn-cs"/>
              </a:rPr>
              <a:t>"los datos del censo; el análisis aportó datos de gran interés respecto a la génesis de esta fobia; cada ficha contiene los datos comerciales, fiscales y estadísticos de cada proveedor; estos datos configuran una densidad de población débil, aunque ello no descarta que haya núcleos muy poblados y muchas regiones vacías“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Preguntar a los alumnos:</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Programmer</a:t>
            </a:r>
            <a:r>
              <a:rPr lang="es-ES" sz="1200" b="0" i="0" kern="1200" baseline="0" dirty="0">
                <a:solidFill>
                  <a:schemeClr val="tx1"/>
                </a:solidFill>
                <a:effectLst/>
                <a:latin typeface="+mn-lt"/>
                <a:ea typeface="+mn-ea"/>
                <a:cs typeface="+mn-cs"/>
              </a:rPr>
              <a:t>, es un dato?</a:t>
            </a:r>
            <a:endParaRPr lang="es-ES" sz="1200" b="0" i="0" kern="1200" dirty="0">
              <a:solidFill>
                <a:schemeClr val="tx1"/>
              </a:solidFill>
              <a:effectLst/>
              <a:latin typeface="+mn-lt"/>
              <a:ea typeface="+mn-ea"/>
              <a:cs typeface="+mn-cs"/>
            </a:endParaRPr>
          </a:p>
          <a:p>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5</a:t>
            </a:fld>
            <a:endParaRPr lang="es-CL"/>
          </a:p>
        </p:txBody>
      </p:sp>
    </p:spTree>
    <p:extLst>
      <p:ext uri="{BB962C8B-B14F-4D97-AF65-F5344CB8AC3E}">
        <p14:creationId xmlns:p14="http://schemas.microsoft.com/office/powerpoint/2010/main" val="2645409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6</a:t>
            </a:fld>
            <a:endParaRPr lang="es-CL"/>
          </a:p>
        </p:txBody>
      </p:sp>
    </p:spTree>
    <p:extLst>
      <p:ext uri="{BB962C8B-B14F-4D97-AF65-F5344CB8AC3E}">
        <p14:creationId xmlns:p14="http://schemas.microsoft.com/office/powerpoint/2010/main" val="2774539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Los</a:t>
            </a:r>
            <a:r>
              <a:rPr lang="es-CL" baseline="0" dirty="0"/>
              <a:t> datos requieren interpretación para así estos puedan convertirse en información.</a:t>
            </a:r>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7</a:t>
            </a:fld>
            <a:endParaRPr lang="es-CL"/>
          </a:p>
        </p:txBody>
      </p:sp>
    </p:spTree>
    <p:extLst>
      <p:ext uri="{BB962C8B-B14F-4D97-AF65-F5344CB8AC3E}">
        <p14:creationId xmlns:p14="http://schemas.microsoft.com/office/powerpoint/2010/main" val="731760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8</a:t>
            </a:fld>
            <a:endParaRPr lang="es-CL"/>
          </a:p>
        </p:txBody>
      </p:sp>
    </p:spTree>
    <p:extLst>
      <p:ext uri="{BB962C8B-B14F-4D97-AF65-F5344CB8AC3E}">
        <p14:creationId xmlns:p14="http://schemas.microsoft.com/office/powerpoint/2010/main" val="665512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Una base de datos jerárquica es un tipo de sistema de gestión de bases de datos que, como su nombre indica, almacena la información en una estructura jerárquica que enlaza los registros en forma de estructura de árbol (similar a un árbol visto al revés), en donde un nodo padre de información puede tener varios nodos hijo, y así sucesivamente.</a:t>
            </a:r>
          </a:p>
          <a:p>
            <a:pPr marL="171450" indent="-171450">
              <a:buFont typeface="Arial" panose="020B0604020202020204" pitchFamily="34" charset="0"/>
              <a:buChar char="•"/>
            </a:pPr>
            <a:r>
              <a:rPr lang="es-ES" dirty="0"/>
              <a:t>Una base de datos de red es una base de datos conformada por una colección o set de registros, los cuales están conectados entre sí por medio de enlaces en una red. El registro es similar al de una entidad como las empleadas en el modelo relacional.</a:t>
            </a:r>
          </a:p>
          <a:p>
            <a:pPr marL="171450" indent="-171450">
              <a:buFont typeface="Arial" panose="020B0604020202020204" pitchFamily="34" charset="0"/>
              <a:buChar char="•"/>
            </a:pPr>
            <a:r>
              <a:rPr lang="es-ES" dirty="0"/>
              <a:t>Una</a:t>
            </a:r>
            <a:r>
              <a:rPr lang="es-ES" baseline="0" dirty="0"/>
              <a:t> base de datos Transaccionales s</a:t>
            </a:r>
            <a:r>
              <a:rPr lang="es-ES" sz="1200" b="0" i="0" kern="1200" dirty="0">
                <a:solidFill>
                  <a:schemeClr val="tx1"/>
                </a:solidFill>
                <a:effectLst/>
                <a:latin typeface="+mn-lt"/>
                <a:ea typeface="+mn-ea"/>
                <a:cs typeface="+mn-cs"/>
              </a:rPr>
              <a:t>on bases de datos cuyo único fin es el envío y recepción de datos a grandes velocidades, estas bases son muy poco comunes y están dirigidas por lo general al entorno de análisis de calidad, datos de producción e industrial, es importante entender que su fin único es recolectar y recuperar los datos a la mayor velocidad posible, por lo tanto la redundancia y duplicación de información no es un problema como con las demás bases de datos, por lo general para poderlas aprovechar al máximo permiten algún tipo de conectividad a bases de datos relacionales.</a:t>
            </a: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Base de datos relacionales</a:t>
            </a:r>
            <a:r>
              <a:rPr lang="es-ES" sz="1200" b="0" i="0" kern="1200" baseline="0" dirty="0">
                <a:solidFill>
                  <a:schemeClr val="tx1"/>
                </a:solidFill>
                <a:effectLst/>
                <a:latin typeface="+mn-lt"/>
                <a:ea typeface="+mn-ea"/>
                <a:cs typeface="+mn-cs"/>
              </a:rPr>
              <a:t> Este es el modelo utilizado en la actualidad para representar problemas reales y administrar datos dinámicamente. Tras ser postulados sus fundamentos en 1970 por Edgar Frank Codd,2​ de los laboratorios IBM en San José (California), no tardó en consolidarse como un nuevo paradigma en los modelos de base de datos. Su idea fundamental es el uso de "relaciones". Estas relaciones podrían considerarse en forma lógica como conjuntos de datos llamados "</a:t>
            </a:r>
            <a:r>
              <a:rPr lang="es-ES" sz="1200" b="0" i="0" kern="1200" baseline="0" dirty="0" err="1">
                <a:solidFill>
                  <a:schemeClr val="tx1"/>
                </a:solidFill>
                <a:effectLst/>
                <a:latin typeface="+mn-lt"/>
                <a:ea typeface="+mn-ea"/>
                <a:cs typeface="+mn-cs"/>
              </a:rPr>
              <a:t>tuplas</a:t>
            </a:r>
            <a:r>
              <a:rPr lang="es-ES" sz="1200" b="0" i="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s-ES" sz="1200" b="0" i="0" kern="1200" baseline="0" dirty="0">
                <a:solidFill>
                  <a:schemeClr val="tx1"/>
                </a:solidFill>
                <a:effectLst/>
                <a:latin typeface="+mn-lt"/>
                <a:ea typeface="+mn-ea"/>
                <a:cs typeface="+mn-cs"/>
              </a:rPr>
              <a:t>Base de datos multidimensionales son bases de datos ideadas para desarrollar aplicaciones muy concretas, como creación de Cubos OLAP. </a:t>
            </a:r>
          </a:p>
          <a:p>
            <a:pPr marL="171450" indent="-171450">
              <a:buFont typeface="Arial" panose="020B0604020202020204" pitchFamily="34" charset="0"/>
              <a:buChar char="•"/>
            </a:pPr>
            <a:r>
              <a:rPr lang="es-ES" sz="1200" b="0" i="0" kern="1200" baseline="0" dirty="0">
                <a:solidFill>
                  <a:schemeClr val="tx1"/>
                </a:solidFill>
                <a:effectLst/>
                <a:latin typeface="+mn-lt"/>
                <a:ea typeface="+mn-ea"/>
                <a:cs typeface="+mn-cs"/>
              </a:rPr>
              <a:t>Base de datos orientadas a objetos:	</a:t>
            </a:r>
          </a:p>
          <a:p>
            <a:pPr marL="628650" lvl="1" indent="-171450">
              <a:buFont typeface="Arial" panose="020B0604020202020204" pitchFamily="34" charset="0"/>
              <a:buChar char="•"/>
            </a:pPr>
            <a:r>
              <a:rPr lang="es-ES" dirty="0"/>
              <a:t>Este modelo, bastante reciente, y propio de los modelos informáticos orientados a objetos, trata de almacenar en la base de datos los objetos completos (estado y comportamiento).</a:t>
            </a:r>
          </a:p>
          <a:p>
            <a:pPr marL="628650" lvl="1" indent="-171450">
              <a:buFont typeface="Arial" panose="020B0604020202020204" pitchFamily="34" charset="0"/>
              <a:buChar char="•"/>
            </a:pPr>
            <a:r>
              <a:rPr lang="es-ES" dirty="0"/>
              <a:t>Una base de datos orientada a objetos es una base de datos que incorpora todos los conceptos importantes del paradigma de objetos:</a:t>
            </a:r>
          </a:p>
          <a:p>
            <a:pPr marL="628650" lvl="1" indent="-171450">
              <a:buFont typeface="Arial" panose="020B0604020202020204" pitchFamily="34" charset="0"/>
              <a:buChar char="•"/>
            </a:pPr>
            <a:r>
              <a:rPr lang="es-ES" dirty="0"/>
              <a:t>Encapsulación - Propiedad que permite ocultar la información al resto de los objetos, impidiendo así accesos incorrectos o conflictos.</a:t>
            </a:r>
          </a:p>
          <a:p>
            <a:pPr marL="628650" lvl="1" indent="-171450">
              <a:buFont typeface="Arial" panose="020B0604020202020204" pitchFamily="34" charset="0"/>
              <a:buChar char="•"/>
            </a:pPr>
            <a:r>
              <a:rPr lang="es-ES" dirty="0"/>
              <a:t>Herencia - Propiedad a través de la cual los objetos heredan comportamiento dentro de una jerarquía de clases.</a:t>
            </a:r>
          </a:p>
          <a:p>
            <a:pPr marL="628650" lvl="1" indent="-171450">
              <a:buFont typeface="Arial" panose="020B0604020202020204" pitchFamily="34" charset="0"/>
              <a:buChar char="•"/>
            </a:pPr>
            <a:r>
              <a:rPr lang="es-ES" dirty="0"/>
              <a:t>Polimorfismo - Propiedad de una operación mediante la cual puede ser aplicada a distintos tipos de objetos.</a:t>
            </a:r>
          </a:p>
          <a:p>
            <a:endParaRPr lang="es-CL" dirty="0"/>
          </a:p>
        </p:txBody>
      </p:sp>
      <p:sp>
        <p:nvSpPr>
          <p:cNvPr id="4" name="Marcador de número de diapositiva 3"/>
          <p:cNvSpPr>
            <a:spLocks noGrp="1"/>
          </p:cNvSpPr>
          <p:nvPr>
            <p:ph type="sldNum" sz="quarter" idx="10"/>
          </p:nvPr>
        </p:nvSpPr>
        <p:spPr/>
        <p:txBody>
          <a:bodyPr/>
          <a:lstStyle/>
          <a:p>
            <a:fld id="{6953588D-5E30-CD40-ADA0-1AB7BBA133C7}" type="slidenum">
              <a:rPr lang="es-CL" smtClean="0"/>
              <a:t>9</a:t>
            </a:fld>
            <a:endParaRPr lang="es-CL"/>
          </a:p>
        </p:txBody>
      </p:sp>
    </p:spTree>
    <p:extLst>
      <p:ext uri="{BB962C8B-B14F-4D97-AF65-F5344CB8AC3E}">
        <p14:creationId xmlns:p14="http://schemas.microsoft.com/office/powerpoint/2010/main" val="3070362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59F03A-29BC-F942-B1C6-9CBADA8C57B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4FE1EA71-BB75-E740-BD73-AA3B99F5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16BF3234-C28D-3B4E-A204-63B43ED87B6C}"/>
              </a:ext>
            </a:extLst>
          </p:cNvPr>
          <p:cNvSpPr>
            <a:spLocks noGrp="1"/>
          </p:cNvSpPr>
          <p:nvPr>
            <p:ph type="dt" sz="half" idx="10"/>
          </p:nvPr>
        </p:nvSpPr>
        <p:spPr/>
        <p:txBody>
          <a:bodyPr/>
          <a:lstStyle/>
          <a:p>
            <a:fld id="{94BD405F-A64D-F440-B924-1FBE05655439}" type="datetimeFigureOut">
              <a:rPr lang="es-CL" smtClean="0"/>
              <a:t>16/12/2019</a:t>
            </a:fld>
            <a:endParaRPr lang="es-CL"/>
          </a:p>
        </p:txBody>
      </p:sp>
      <p:sp>
        <p:nvSpPr>
          <p:cNvPr id="5" name="Marcador de pie de página 4">
            <a:extLst>
              <a:ext uri="{FF2B5EF4-FFF2-40B4-BE49-F238E27FC236}">
                <a16:creationId xmlns:a16="http://schemas.microsoft.com/office/drawing/2014/main" id="{A363CB44-C58B-A046-A6D6-8645B4F0D1B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8F5CEA11-3982-934A-AF2B-956DCE83D910}"/>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96118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65AF4-25B2-A746-BCB8-E103E46D55C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EE94465D-CC55-7F48-AAEF-3BC57839FFA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639F664-B34F-9E4E-B6BF-2542132784F9}"/>
              </a:ext>
            </a:extLst>
          </p:cNvPr>
          <p:cNvSpPr>
            <a:spLocks noGrp="1"/>
          </p:cNvSpPr>
          <p:nvPr>
            <p:ph type="dt" sz="half" idx="10"/>
          </p:nvPr>
        </p:nvSpPr>
        <p:spPr/>
        <p:txBody>
          <a:bodyPr/>
          <a:lstStyle/>
          <a:p>
            <a:fld id="{94BD405F-A64D-F440-B924-1FBE05655439}" type="datetimeFigureOut">
              <a:rPr lang="es-CL" smtClean="0"/>
              <a:t>16/12/2019</a:t>
            </a:fld>
            <a:endParaRPr lang="es-CL"/>
          </a:p>
        </p:txBody>
      </p:sp>
      <p:sp>
        <p:nvSpPr>
          <p:cNvPr id="5" name="Marcador de pie de página 4">
            <a:extLst>
              <a:ext uri="{FF2B5EF4-FFF2-40B4-BE49-F238E27FC236}">
                <a16:creationId xmlns:a16="http://schemas.microsoft.com/office/drawing/2014/main" id="{7D0E72A4-D3BC-304A-A28B-5FC212875C8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7ADFA72-405D-1A4E-A4B0-496B2EF22DB1}"/>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520091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D217FE-21E5-484A-9395-AFCE6C8D1F5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2F8644A1-FAE0-1E4C-A152-DFF250F0421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85F6EC6-E28D-5D4A-BD48-4E95915EF264}"/>
              </a:ext>
            </a:extLst>
          </p:cNvPr>
          <p:cNvSpPr>
            <a:spLocks noGrp="1"/>
          </p:cNvSpPr>
          <p:nvPr>
            <p:ph type="dt" sz="half" idx="10"/>
          </p:nvPr>
        </p:nvSpPr>
        <p:spPr/>
        <p:txBody>
          <a:bodyPr/>
          <a:lstStyle/>
          <a:p>
            <a:fld id="{94BD405F-A64D-F440-B924-1FBE05655439}" type="datetimeFigureOut">
              <a:rPr lang="es-CL" smtClean="0"/>
              <a:t>16/12/2019</a:t>
            </a:fld>
            <a:endParaRPr lang="es-CL"/>
          </a:p>
        </p:txBody>
      </p:sp>
      <p:sp>
        <p:nvSpPr>
          <p:cNvPr id="5" name="Marcador de pie de página 4">
            <a:extLst>
              <a:ext uri="{FF2B5EF4-FFF2-40B4-BE49-F238E27FC236}">
                <a16:creationId xmlns:a16="http://schemas.microsoft.com/office/drawing/2014/main" id="{3A044368-4B99-6946-AF7B-DD141AF9DE4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B75E1C57-EE49-5143-8FCE-1294B0E97222}"/>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1814715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userDrawn="1">
  <p:cSld name="1_Diapositiva de título">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6172783"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7" y="11959"/>
            <a:ext cx="6024155"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6920165" y="212271"/>
            <a:ext cx="4997684" cy="586221"/>
          </a:xfrm>
          <a:prstGeom prst="rect">
            <a:avLst/>
          </a:prstGeom>
          <a:noFill/>
          <a:ln>
            <a:noFill/>
          </a:ln>
        </p:spPr>
      </p:pic>
      <p:sp>
        <p:nvSpPr>
          <p:cNvPr id="14" name="Google Shape;14;p2"/>
          <p:cNvSpPr txBox="1">
            <a:spLocks noGrp="1"/>
          </p:cNvSpPr>
          <p:nvPr>
            <p:ph type="subTitle" idx="1"/>
          </p:nvPr>
        </p:nvSpPr>
        <p:spPr>
          <a:xfrm>
            <a:off x="7046267" y="5620875"/>
            <a:ext cx="48052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5325033" y="2487700"/>
            <a:ext cx="65264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extLst>
      <p:ext uri="{BB962C8B-B14F-4D97-AF65-F5344CB8AC3E}">
        <p14:creationId xmlns:p14="http://schemas.microsoft.com/office/powerpoint/2010/main" val="2846764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cabezado de sección 1">
  <p:cSld name="Encabezado de sección 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6903076" y="186298"/>
            <a:ext cx="5082864" cy="601304"/>
          </a:xfrm>
          <a:prstGeom prst="rect">
            <a:avLst/>
          </a:prstGeom>
          <a:noFill/>
          <a:ln>
            <a:noFill/>
          </a:ln>
        </p:spPr>
      </p:pic>
      <p:grpSp>
        <p:nvGrpSpPr>
          <p:cNvPr id="18" name="Google Shape;18;p3"/>
          <p:cNvGrpSpPr/>
          <p:nvPr/>
        </p:nvGrpSpPr>
        <p:grpSpPr>
          <a:xfrm>
            <a:off x="1" y="-124"/>
            <a:ext cx="6471553"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4006100" y="3476150"/>
            <a:ext cx="79944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extLst>
      <p:ext uri="{BB962C8B-B14F-4D97-AF65-F5344CB8AC3E}">
        <p14:creationId xmlns:p14="http://schemas.microsoft.com/office/powerpoint/2010/main" val="3759274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83"/>
        <p:cNvGrpSpPr/>
        <p:nvPr/>
      </p:nvGrpSpPr>
      <p:grpSpPr>
        <a:xfrm>
          <a:off x="0" y="0"/>
          <a:ext cx="0" cy="0"/>
          <a:chOff x="0" y="0"/>
          <a:chExt cx="0" cy="0"/>
        </a:xfrm>
      </p:grpSpPr>
      <p:sp>
        <p:nvSpPr>
          <p:cNvPr id="84" name="Google Shape;84;p14"/>
          <p:cNvSpPr/>
          <p:nvPr/>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85" name="Google Shape;85;p14"/>
          <p:cNvSpPr/>
          <p:nvPr/>
        </p:nvSpPr>
        <p:spPr>
          <a:xfrm>
            <a:off x="1027800" y="212725"/>
            <a:ext cx="12048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14"/>
          <p:cNvSpPr/>
          <p:nvPr/>
        </p:nvSpPr>
        <p:spPr>
          <a:xfrm>
            <a:off x="195229" y="212725"/>
            <a:ext cx="12048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14"/>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90" name="Google Shape;90;p14"/>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56803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4ED0DB-7AD7-8D46-945F-43C51FA88F8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1CE05AC-E9FA-9D4F-881F-7866ED48474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801B52AF-97B6-434A-A728-B284A6E2FDA2}"/>
              </a:ext>
            </a:extLst>
          </p:cNvPr>
          <p:cNvSpPr>
            <a:spLocks noGrp="1"/>
          </p:cNvSpPr>
          <p:nvPr>
            <p:ph type="dt" sz="half" idx="10"/>
          </p:nvPr>
        </p:nvSpPr>
        <p:spPr/>
        <p:txBody>
          <a:bodyPr/>
          <a:lstStyle/>
          <a:p>
            <a:fld id="{94BD405F-A64D-F440-B924-1FBE05655439}" type="datetimeFigureOut">
              <a:rPr lang="es-CL" smtClean="0"/>
              <a:t>16/12/2019</a:t>
            </a:fld>
            <a:endParaRPr lang="es-CL"/>
          </a:p>
        </p:txBody>
      </p:sp>
      <p:sp>
        <p:nvSpPr>
          <p:cNvPr id="5" name="Marcador de pie de página 4">
            <a:extLst>
              <a:ext uri="{FF2B5EF4-FFF2-40B4-BE49-F238E27FC236}">
                <a16:creationId xmlns:a16="http://schemas.microsoft.com/office/drawing/2014/main" id="{1D28A696-8CB0-DC45-B3F6-92BA3569852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B66DC4F-A615-6146-B921-6801511BEC94}"/>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393862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2F7A8-6D4A-8248-90BC-047B43B3FFB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8826776-482B-314E-A07E-E751392B3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6A5167F-6B6C-0F48-8036-A580798ACB0C}"/>
              </a:ext>
            </a:extLst>
          </p:cNvPr>
          <p:cNvSpPr>
            <a:spLocks noGrp="1"/>
          </p:cNvSpPr>
          <p:nvPr>
            <p:ph type="dt" sz="half" idx="10"/>
          </p:nvPr>
        </p:nvSpPr>
        <p:spPr/>
        <p:txBody>
          <a:bodyPr/>
          <a:lstStyle/>
          <a:p>
            <a:fld id="{94BD405F-A64D-F440-B924-1FBE05655439}" type="datetimeFigureOut">
              <a:rPr lang="es-CL" smtClean="0"/>
              <a:t>16/12/2019</a:t>
            </a:fld>
            <a:endParaRPr lang="es-CL"/>
          </a:p>
        </p:txBody>
      </p:sp>
      <p:sp>
        <p:nvSpPr>
          <p:cNvPr id="5" name="Marcador de pie de página 4">
            <a:extLst>
              <a:ext uri="{FF2B5EF4-FFF2-40B4-BE49-F238E27FC236}">
                <a16:creationId xmlns:a16="http://schemas.microsoft.com/office/drawing/2014/main" id="{9AA48AB8-02DD-1042-86AA-C1931EE6469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4BE9897-931D-5F48-B51B-2DB7AE90CE98}"/>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1150879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DA792-4454-EB47-80AA-9EC05D99F07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7625C770-E1C5-0947-9118-2C031981819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BAEEC80F-D5E2-B740-9CED-2E6E3136BA0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8DF1E44C-C163-0C43-AD9B-AA1D4BB1884A}"/>
              </a:ext>
            </a:extLst>
          </p:cNvPr>
          <p:cNvSpPr>
            <a:spLocks noGrp="1"/>
          </p:cNvSpPr>
          <p:nvPr>
            <p:ph type="dt" sz="half" idx="10"/>
          </p:nvPr>
        </p:nvSpPr>
        <p:spPr/>
        <p:txBody>
          <a:bodyPr/>
          <a:lstStyle/>
          <a:p>
            <a:fld id="{94BD405F-A64D-F440-B924-1FBE05655439}" type="datetimeFigureOut">
              <a:rPr lang="es-CL" smtClean="0"/>
              <a:t>16/12/2019</a:t>
            </a:fld>
            <a:endParaRPr lang="es-CL"/>
          </a:p>
        </p:txBody>
      </p:sp>
      <p:sp>
        <p:nvSpPr>
          <p:cNvPr id="6" name="Marcador de pie de página 5">
            <a:extLst>
              <a:ext uri="{FF2B5EF4-FFF2-40B4-BE49-F238E27FC236}">
                <a16:creationId xmlns:a16="http://schemas.microsoft.com/office/drawing/2014/main" id="{B5C1A002-5939-9A44-A587-C534A5766C67}"/>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54828352-95C5-BA48-B90A-5C3487D65AE9}"/>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21985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E3856-8B70-144D-901F-FB715E92ACB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94CFC9F-EF81-4D49-BEF5-7B991ECF53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70D0D42-516D-7C4C-A1CE-D55E2D41094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88620A6D-F300-5F47-B112-26DF208F66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9254A76-63DA-DE4B-9651-4CBB4F3FABD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70B90C8C-5A4A-D440-BE99-CDB794672E0C}"/>
              </a:ext>
            </a:extLst>
          </p:cNvPr>
          <p:cNvSpPr>
            <a:spLocks noGrp="1"/>
          </p:cNvSpPr>
          <p:nvPr>
            <p:ph type="dt" sz="half" idx="10"/>
          </p:nvPr>
        </p:nvSpPr>
        <p:spPr/>
        <p:txBody>
          <a:bodyPr/>
          <a:lstStyle/>
          <a:p>
            <a:fld id="{94BD405F-A64D-F440-B924-1FBE05655439}" type="datetimeFigureOut">
              <a:rPr lang="es-CL" smtClean="0"/>
              <a:t>16/12/2019</a:t>
            </a:fld>
            <a:endParaRPr lang="es-CL"/>
          </a:p>
        </p:txBody>
      </p:sp>
      <p:sp>
        <p:nvSpPr>
          <p:cNvPr id="8" name="Marcador de pie de página 7">
            <a:extLst>
              <a:ext uri="{FF2B5EF4-FFF2-40B4-BE49-F238E27FC236}">
                <a16:creationId xmlns:a16="http://schemas.microsoft.com/office/drawing/2014/main" id="{69201DA4-3597-724C-B3B6-4FECAD329C7D}"/>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7CCD524A-102C-E64E-897E-97D470FB1F41}"/>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848422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67230-0265-A94D-BECC-4E2B1A5BCC6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307B3070-F802-0E49-9A33-A9B901EAA88E}"/>
              </a:ext>
            </a:extLst>
          </p:cNvPr>
          <p:cNvSpPr>
            <a:spLocks noGrp="1"/>
          </p:cNvSpPr>
          <p:nvPr>
            <p:ph type="dt" sz="half" idx="10"/>
          </p:nvPr>
        </p:nvSpPr>
        <p:spPr/>
        <p:txBody>
          <a:bodyPr/>
          <a:lstStyle/>
          <a:p>
            <a:fld id="{94BD405F-A64D-F440-B924-1FBE05655439}" type="datetimeFigureOut">
              <a:rPr lang="es-CL" smtClean="0"/>
              <a:t>16/12/2019</a:t>
            </a:fld>
            <a:endParaRPr lang="es-CL"/>
          </a:p>
        </p:txBody>
      </p:sp>
      <p:sp>
        <p:nvSpPr>
          <p:cNvPr id="4" name="Marcador de pie de página 3">
            <a:extLst>
              <a:ext uri="{FF2B5EF4-FFF2-40B4-BE49-F238E27FC236}">
                <a16:creationId xmlns:a16="http://schemas.microsoft.com/office/drawing/2014/main" id="{F5E3D637-5C2D-6D47-ABE5-3C28178FC047}"/>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0CF3A90B-7CD4-F74D-910B-8EB21AB97EA8}"/>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798871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B28B584-84C3-AA45-A6E6-E7401BEE8B43}"/>
              </a:ext>
            </a:extLst>
          </p:cNvPr>
          <p:cNvSpPr>
            <a:spLocks noGrp="1"/>
          </p:cNvSpPr>
          <p:nvPr>
            <p:ph type="dt" sz="half" idx="10"/>
          </p:nvPr>
        </p:nvSpPr>
        <p:spPr/>
        <p:txBody>
          <a:bodyPr/>
          <a:lstStyle/>
          <a:p>
            <a:fld id="{94BD405F-A64D-F440-B924-1FBE05655439}" type="datetimeFigureOut">
              <a:rPr lang="es-CL" smtClean="0"/>
              <a:t>16/12/2019</a:t>
            </a:fld>
            <a:endParaRPr lang="es-CL"/>
          </a:p>
        </p:txBody>
      </p:sp>
      <p:sp>
        <p:nvSpPr>
          <p:cNvPr id="3" name="Marcador de pie de página 2">
            <a:extLst>
              <a:ext uri="{FF2B5EF4-FFF2-40B4-BE49-F238E27FC236}">
                <a16:creationId xmlns:a16="http://schemas.microsoft.com/office/drawing/2014/main" id="{B6479476-EA49-F044-9AAE-141F8B1C11DC}"/>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F65FF45-EC00-AC4B-8BB6-47554F11D655}"/>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329290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A0ACB-B041-5741-BA79-0DBAF55DFCF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656322CF-E8AB-2E44-B119-B49B5F9B6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923C69B0-84C0-E44E-A0B3-277726438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7CF8B5-77A8-5047-A257-8C4A9F920FFD}"/>
              </a:ext>
            </a:extLst>
          </p:cNvPr>
          <p:cNvSpPr>
            <a:spLocks noGrp="1"/>
          </p:cNvSpPr>
          <p:nvPr>
            <p:ph type="dt" sz="half" idx="10"/>
          </p:nvPr>
        </p:nvSpPr>
        <p:spPr/>
        <p:txBody>
          <a:bodyPr/>
          <a:lstStyle/>
          <a:p>
            <a:fld id="{94BD405F-A64D-F440-B924-1FBE05655439}" type="datetimeFigureOut">
              <a:rPr lang="es-CL" smtClean="0"/>
              <a:t>16/12/2019</a:t>
            </a:fld>
            <a:endParaRPr lang="es-CL"/>
          </a:p>
        </p:txBody>
      </p:sp>
      <p:sp>
        <p:nvSpPr>
          <p:cNvPr id="6" name="Marcador de pie de página 5">
            <a:extLst>
              <a:ext uri="{FF2B5EF4-FFF2-40B4-BE49-F238E27FC236}">
                <a16:creationId xmlns:a16="http://schemas.microsoft.com/office/drawing/2014/main" id="{E31A03EC-2F44-A54A-854A-0F0CD351DEF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1617CC1-69AA-9E40-8B89-F91AA5F9A411}"/>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624599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D0B9EF-7B45-6449-9BD8-886BC8D5AB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3313AE70-005F-AB40-86DF-FBD73AF02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C6BC2DAC-AA7B-D64E-8BD7-3278F90523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9E491D-86E7-6D48-AC4D-BC0439224694}"/>
              </a:ext>
            </a:extLst>
          </p:cNvPr>
          <p:cNvSpPr>
            <a:spLocks noGrp="1"/>
          </p:cNvSpPr>
          <p:nvPr>
            <p:ph type="dt" sz="half" idx="10"/>
          </p:nvPr>
        </p:nvSpPr>
        <p:spPr/>
        <p:txBody>
          <a:bodyPr/>
          <a:lstStyle/>
          <a:p>
            <a:fld id="{94BD405F-A64D-F440-B924-1FBE05655439}" type="datetimeFigureOut">
              <a:rPr lang="es-CL" smtClean="0"/>
              <a:t>16/12/2019</a:t>
            </a:fld>
            <a:endParaRPr lang="es-CL"/>
          </a:p>
        </p:txBody>
      </p:sp>
      <p:sp>
        <p:nvSpPr>
          <p:cNvPr id="6" name="Marcador de pie de página 5">
            <a:extLst>
              <a:ext uri="{FF2B5EF4-FFF2-40B4-BE49-F238E27FC236}">
                <a16:creationId xmlns:a16="http://schemas.microsoft.com/office/drawing/2014/main" id="{C083BC41-5283-5D47-B4E2-F1BEB2DA2CB9}"/>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7AF25E4B-4418-124B-8070-AE963AFDE7CB}"/>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740532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39827FF-5CD5-4646-8476-D9C0B6137E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0A41C80F-4F7D-0B42-8646-AD341A8D81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86A58EDB-3EA7-734F-9B00-C512D2235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D405F-A64D-F440-B924-1FBE05655439}" type="datetimeFigureOut">
              <a:rPr lang="es-CL" smtClean="0"/>
              <a:t>16/12/2019</a:t>
            </a:fld>
            <a:endParaRPr lang="es-CL"/>
          </a:p>
        </p:txBody>
      </p:sp>
      <p:sp>
        <p:nvSpPr>
          <p:cNvPr id="5" name="Marcador de pie de página 4">
            <a:extLst>
              <a:ext uri="{FF2B5EF4-FFF2-40B4-BE49-F238E27FC236}">
                <a16:creationId xmlns:a16="http://schemas.microsoft.com/office/drawing/2014/main" id="{E6ADCB51-D5D9-0D46-939B-07AD26737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E591203A-FE97-8F49-BA93-5C67721C2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F77B9-4AA2-7F46-AA61-964E00045316}" type="slidenum">
              <a:rPr lang="es-CL" smtClean="0"/>
              <a:t>‹Nº›</a:t>
            </a:fld>
            <a:endParaRPr lang="es-CL"/>
          </a:p>
        </p:txBody>
      </p:sp>
    </p:spTree>
    <p:extLst>
      <p:ext uri="{BB962C8B-B14F-4D97-AF65-F5344CB8AC3E}">
        <p14:creationId xmlns:p14="http://schemas.microsoft.com/office/powerpoint/2010/main" val="232017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5517775" y="2487700"/>
            <a:ext cx="6392574" cy="2891100"/>
          </a:xfrm>
          <a:prstGeom prst="rect">
            <a:avLst/>
          </a:prstGeom>
        </p:spPr>
        <p:txBody>
          <a:bodyPr spcFirstLastPara="1" vert="horz" wrap="square" lIns="91425" tIns="45700" rIns="91425" bIns="45700" rtlCol="0" anchor="b" anchorCtr="0">
            <a:noAutofit/>
          </a:bodyPr>
          <a:lstStyle/>
          <a:p>
            <a:r>
              <a:rPr lang="en-US" dirty="0"/>
              <a:t>MODELAMIENTO DE DATOS</a:t>
            </a:r>
            <a:endParaRPr dirty="0"/>
          </a:p>
        </p:txBody>
      </p:sp>
      <p:sp>
        <p:nvSpPr>
          <p:cNvPr id="213" name="Google Shape;213;p30"/>
          <p:cNvSpPr txBox="1">
            <a:spLocks noGrp="1"/>
          </p:cNvSpPr>
          <p:nvPr>
            <p:ph type="subTitle" idx="1"/>
          </p:nvPr>
        </p:nvSpPr>
        <p:spPr>
          <a:xfrm>
            <a:off x="7910513" y="5620875"/>
            <a:ext cx="2502087" cy="873900"/>
          </a:xfrm>
          <a:prstGeom prst="roundRect">
            <a:avLst/>
          </a:prstGeom>
        </p:spPr>
        <p:txBody>
          <a:bodyPr spcFirstLastPara="1" vert="horz" wrap="square" lIns="91425" tIns="0" rIns="182875" bIns="0" rtlCol="0" anchor="t" anchorCtr="0">
            <a:noAutofit/>
          </a:bodyPr>
          <a:lstStyle/>
          <a:p>
            <a:pPr marL="0" indent="0" algn="ctr"/>
            <a:r>
              <a:rPr lang="en-US" sz="3600" dirty="0"/>
              <a:t>MDY</a:t>
            </a:r>
            <a:endParaRPr sz="3600" dirty="0"/>
          </a:p>
        </p:txBody>
      </p:sp>
    </p:spTree>
    <p:extLst>
      <p:ext uri="{BB962C8B-B14F-4D97-AF65-F5344CB8AC3E}">
        <p14:creationId xmlns:p14="http://schemas.microsoft.com/office/powerpoint/2010/main" val="315029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93741C-33C4-BE40-A957-2DD06D92EB0A}"/>
              </a:ext>
            </a:extLst>
          </p:cNvPr>
          <p:cNvSpPr>
            <a:spLocks noGrp="1"/>
          </p:cNvSpPr>
          <p:nvPr>
            <p:ph type="title"/>
          </p:nvPr>
        </p:nvSpPr>
        <p:spPr>
          <a:xfrm>
            <a:off x="1435100" y="212725"/>
            <a:ext cx="6634079" cy="813000"/>
          </a:xfrm>
        </p:spPr>
        <p:txBody>
          <a:bodyPr/>
          <a:lstStyle/>
          <a:p>
            <a:r>
              <a:rPr lang="es-CL" sz="3200" dirty="0">
                <a:solidFill>
                  <a:schemeClr val="bg1"/>
                </a:solidFill>
              </a:rPr>
              <a:t>Soluciones más utilizadas del Mercado</a:t>
            </a:r>
          </a:p>
        </p:txBody>
      </p:sp>
      <p:pic>
        <p:nvPicPr>
          <p:cNvPr id="4" name="Imagen 3">
            <a:extLst>
              <a:ext uri="{FF2B5EF4-FFF2-40B4-BE49-F238E27FC236}">
                <a16:creationId xmlns:a16="http://schemas.microsoft.com/office/drawing/2014/main" id="{B78828E9-0EBA-0344-9316-490F019E51D6}"/>
              </a:ext>
            </a:extLst>
          </p:cNvPr>
          <p:cNvPicPr>
            <a:picLocks noChangeAspect="1"/>
          </p:cNvPicPr>
          <p:nvPr/>
        </p:nvPicPr>
        <p:blipFill>
          <a:blip r:embed="rId3"/>
          <a:stretch>
            <a:fillRect/>
          </a:stretch>
        </p:blipFill>
        <p:spPr>
          <a:xfrm>
            <a:off x="1435100" y="762000"/>
            <a:ext cx="9321800" cy="5334000"/>
          </a:xfrm>
          <a:prstGeom prst="rect">
            <a:avLst/>
          </a:prstGeom>
        </p:spPr>
      </p:pic>
      <p:sp>
        <p:nvSpPr>
          <p:cNvPr id="3" name="Marcador de texto 2">
            <a:extLst>
              <a:ext uri="{FF2B5EF4-FFF2-40B4-BE49-F238E27FC236}">
                <a16:creationId xmlns:a16="http://schemas.microsoft.com/office/drawing/2014/main" id="{3B7E9D92-4CC6-D449-9037-25EA4580FA18}"/>
              </a:ext>
            </a:extLst>
          </p:cNvPr>
          <p:cNvSpPr>
            <a:spLocks noGrp="1"/>
          </p:cNvSpPr>
          <p:nvPr>
            <p:ph type="body" idx="1"/>
          </p:nvPr>
        </p:nvSpPr>
        <p:spPr>
          <a:xfrm>
            <a:off x="392200" y="1218600"/>
            <a:ext cx="11407600" cy="5137800"/>
          </a:xfrm>
        </p:spPr>
        <p:txBody>
          <a:bodyPr/>
          <a:lstStyle/>
          <a:p>
            <a:endParaRPr lang="es-CL" dirty="0"/>
          </a:p>
        </p:txBody>
      </p:sp>
    </p:spTree>
    <p:extLst>
      <p:ext uri="{BB962C8B-B14F-4D97-AF65-F5344CB8AC3E}">
        <p14:creationId xmlns:p14="http://schemas.microsoft.com/office/powerpoint/2010/main" val="402055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A75BF7-9589-2E49-AD5C-0DF3EF9576DF}"/>
              </a:ext>
            </a:extLst>
          </p:cNvPr>
          <p:cNvSpPr>
            <a:spLocks noGrp="1"/>
          </p:cNvSpPr>
          <p:nvPr>
            <p:ph type="title"/>
          </p:nvPr>
        </p:nvSpPr>
        <p:spPr>
          <a:xfrm>
            <a:off x="1393902" y="227013"/>
            <a:ext cx="7061039" cy="813000"/>
          </a:xfrm>
        </p:spPr>
        <p:txBody>
          <a:bodyPr/>
          <a:lstStyle/>
          <a:p>
            <a:r>
              <a:rPr lang="es-CL" sz="3200" dirty="0">
                <a:solidFill>
                  <a:schemeClr val="bg1"/>
                </a:solidFill>
              </a:rPr>
              <a:t>Sistemas Administradores y Gestores de Bases de Datos</a:t>
            </a:r>
          </a:p>
        </p:txBody>
      </p:sp>
      <p:sp>
        <p:nvSpPr>
          <p:cNvPr id="3" name="Marcador de texto 2">
            <a:extLst>
              <a:ext uri="{FF2B5EF4-FFF2-40B4-BE49-F238E27FC236}">
                <a16:creationId xmlns:a16="http://schemas.microsoft.com/office/drawing/2014/main" id="{81C42276-E28D-654E-BBDE-22ADDD31F1B3}"/>
              </a:ext>
            </a:extLst>
          </p:cNvPr>
          <p:cNvSpPr>
            <a:spLocks noGrp="1"/>
          </p:cNvSpPr>
          <p:nvPr>
            <p:ph type="body" idx="1"/>
          </p:nvPr>
        </p:nvSpPr>
        <p:spPr/>
        <p:txBody>
          <a:bodyPr/>
          <a:lstStyle/>
          <a:p>
            <a:pPr marL="0" indent="0" algn="just">
              <a:buNone/>
            </a:pPr>
            <a:r>
              <a:rPr lang="es-CL" dirty="0"/>
              <a:t>Un SGBD son programas que en conjunto con diversas herramientas permite crear y administrar las bases de datos, permitiendo dar integridad, confidencialidad y seguridad de y a los datos. Por lo tanto, deben permitir definir, construir y manipular una o varias bases de datos.</a:t>
            </a:r>
          </a:p>
          <a:p>
            <a:pPr marL="0" indent="0" algn="just">
              <a:buNone/>
            </a:pPr>
            <a:r>
              <a:rPr lang="es-CL" dirty="0"/>
              <a:t>Para realizar estas tareas los SGBD o DBMS proporcionan cuatro tipos de lenguajes:</a:t>
            </a:r>
          </a:p>
          <a:p>
            <a:pPr algn="just"/>
            <a:endParaRPr lang="es-CL" dirty="0"/>
          </a:p>
          <a:p>
            <a:endParaRPr lang="es-CL" dirty="0"/>
          </a:p>
        </p:txBody>
      </p:sp>
      <p:pic>
        <p:nvPicPr>
          <p:cNvPr id="1026" name="Picture 2" descr="Resultado de imagen para DDL y DML DCL TCL"/>
          <p:cNvPicPr>
            <a:picLocks noChangeAspect="1" noChangeArrowheads="1"/>
          </p:cNvPicPr>
          <p:nvPr/>
        </p:nvPicPr>
        <p:blipFill rotWithShape="1">
          <a:blip r:embed="rId2">
            <a:extLst>
              <a:ext uri="{28A0092B-C50C-407E-A947-70E740481C1C}">
                <a14:useLocalDpi xmlns:a14="http://schemas.microsoft.com/office/drawing/2010/main" val="0"/>
              </a:ext>
            </a:extLst>
          </a:blip>
          <a:srcRect l="564" t="2882" r="443" b="7935"/>
          <a:stretch/>
        </p:blipFill>
        <p:spPr bwMode="auto">
          <a:xfrm>
            <a:off x="3077737" y="3479180"/>
            <a:ext cx="6043961" cy="288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470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331C9B-85D5-E545-BC1B-BA8D769E6325}"/>
              </a:ext>
            </a:extLst>
          </p:cNvPr>
          <p:cNvSpPr>
            <a:spLocks noGrp="1"/>
          </p:cNvSpPr>
          <p:nvPr>
            <p:ph type="title"/>
          </p:nvPr>
        </p:nvSpPr>
        <p:spPr>
          <a:xfrm>
            <a:off x="1360449" y="227012"/>
            <a:ext cx="6980193" cy="813000"/>
          </a:xfrm>
        </p:spPr>
        <p:txBody>
          <a:bodyPr/>
          <a:lstStyle/>
          <a:p>
            <a:r>
              <a:rPr lang="es-CL" sz="3200" dirty="0">
                <a:solidFill>
                  <a:schemeClr val="bg1"/>
                </a:solidFill>
              </a:rPr>
              <a:t>Sistemas Administradores y Gestores de Bases de Datos</a:t>
            </a:r>
          </a:p>
        </p:txBody>
      </p:sp>
      <p:sp>
        <p:nvSpPr>
          <p:cNvPr id="3" name="Marcador de texto 2">
            <a:extLst>
              <a:ext uri="{FF2B5EF4-FFF2-40B4-BE49-F238E27FC236}">
                <a16:creationId xmlns:a16="http://schemas.microsoft.com/office/drawing/2014/main" id="{78664032-742A-1A4B-A513-9AC28A8323BF}"/>
              </a:ext>
            </a:extLst>
          </p:cNvPr>
          <p:cNvSpPr>
            <a:spLocks noGrp="1"/>
          </p:cNvSpPr>
          <p:nvPr>
            <p:ph type="body" idx="1"/>
          </p:nvPr>
        </p:nvSpPr>
        <p:spPr/>
        <p:txBody>
          <a:bodyPr/>
          <a:lstStyle/>
          <a:p>
            <a:pPr indent="-457200" algn="just">
              <a:buFont typeface="+mj-lt"/>
              <a:buAutoNum type="arabicPeriod"/>
            </a:pPr>
            <a:r>
              <a:rPr lang="es-CL" b="1" i="1" dirty="0"/>
              <a:t>Lenguaje de definición de datos </a:t>
            </a:r>
            <a:r>
              <a:rPr lang="es-CL" dirty="0"/>
              <a:t>(DDL por Data </a:t>
            </a:r>
            <a:r>
              <a:rPr lang="es-CL" dirty="0" err="1"/>
              <a:t>Definition</a:t>
            </a:r>
            <a:r>
              <a:rPr lang="es-CL" dirty="0"/>
              <a:t> </a:t>
            </a:r>
            <a:r>
              <a:rPr lang="es-CL" dirty="0" err="1"/>
              <a:t>Language</a:t>
            </a:r>
            <a:r>
              <a:rPr lang="es-CL" dirty="0"/>
              <a:t>): permite definir la estructura de las bases de datos. Por ejemplo: sentencias de creación de objetos (CREATE), modificación de alguna estructura (ALTER), eliminación de objetos (DROP) o eliminación de todos los registros de la tabla (TRUNCATE).</a:t>
            </a:r>
          </a:p>
          <a:p>
            <a:pPr indent="-457200" algn="just">
              <a:buFont typeface="+mj-lt"/>
              <a:buAutoNum type="arabicPeriod"/>
            </a:pPr>
            <a:r>
              <a:rPr lang="es-CL" b="1" i="1" dirty="0"/>
              <a:t>Lenguaje de manipulación de datos </a:t>
            </a:r>
            <a:r>
              <a:rPr lang="es-CL" dirty="0"/>
              <a:t>(DML por Data Management </a:t>
            </a:r>
            <a:r>
              <a:rPr lang="es-CL" dirty="0" err="1"/>
              <a:t>Language</a:t>
            </a:r>
            <a:r>
              <a:rPr lang="es-CL" dirty="0"/>
              <a:t>): permiten acceder a los datos almacenados. Por ejemplo: sentencias para consultar datos (SELECT), para insertar datos (INSERT), modificar datos (UPDATE) o eliminar registros de una tabla (DELETE).</a:t>
            </a:r>
            <a:endParaRPr lang="es-CL" b="1" i="1" dirty="0"/>
          </a:p>
          <a:p>
            <a:pPr indent="-457200" algn="just">
              <a:buFont typeface="+mj-lt"/>
              <a:buAutoNum type="arabicPeriod"/>
            </a:pPr>
            <a:r>
              <a:rPr lang="es-CL" b="1" i="1" dirty="0"/>
              <a:t>Lenguaje de control de datos </a:t>
            </a:r>
            <a:r>
              <a:rPr lang="es-CL" dirty="0"/>
              <a:t>(DCL por Data Control Language): permite definir controles de seguridad sobre objetos de la base de datos. Son principalmente dos: GRANT que otorga permisos a los usuarios sobre los objetos de la base de datos y REVOKE que quita permisos de los mismos.</a:t>
            </a:r>
            <a:endParaRPr lang="es-CL" sz="1800" dirty="0"/>
          </a:p>
          <a:p>
            <a:pPr indent="-457200" algn="just">
              <a:buFont typeface="+mj-lt"/>
              <a:buAutoNum type="arabicPeriod"/>
            </a:pPr>
            <a:r>
              <a:rPr lang="es-CL" b="1" i="1" dirty="0"/>
              <a:t>Lenguaje de control de transacciones </a:t>
            </a:r>
            <a:r>
              <a:rPr lang="es-CL" dirty="0"/>
              <a:t>(TCL por Transaction Control Lenguage): permiten confirmar o deshacer cambios realizados por las sentencias DML.</a:t>
            </a:r>
          </a:p>
          <a:p>
            <a:endParaRPr lang="es-CL" dirty="0"/>
          </a:p>
        </p:txBody>
      </p:sp>
    </p:spTree>
    <p:extLst>
      <p:ext uri="{BB962C8B-B14F-4D97-AF65-F5344CB8AC3E}">
        <p14:creationId xmlns:p14="http://schemas.microsoft.com/office/powerpoint/2010/main" val="216959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E8835B-B530-B14C-A8B7-5F1A5BB68120}"/>
              </a:ext>
            </a:extLst>
          </p:cNvPr>
          <p:cNvSpPr>
            <a:spLocks noGrp="1"/>
          </p:cNvSpPr>
          <p:nvPr>
            <p:ph type="title"/>
          </p:nvPr>
        </p:nvSpPr>
        <p:spPr>
          <a:xfrm>
            <a:off x="1371600" y="227012"/>
            <a:ext cx="6869029" cy="813000"/>
          </a:xfrm>
        </p:spPr>
        <p:txBody>
          <a:bodyPr/>
          <a:lstStyle/>
          <a:p>
            <a:r>
              <a:rPr lang="es-CL" sz="3200" dirty="0">
                <a:solidFill>
                  <a:schemeClr val="bg1"/>
                </a:solidFill>
              </a:rPr>
              <a:t>Ventajas que entrega una Base de datos</a:t>
            </a:r>
          </a:p>
        </p:txBody>
      </p:sp>
      <p:sp>
        <p:nvSpPr>
          <p:cNvPr id="3" name="Marcador de texto 2">
            <a:extLst>
              <a:ext uri="{FF2B5EF4-FFF2-40B4-BE49-F238E27FC236}">
                <a16:creationId xmlns:a16="http://schemas.microsoft.com/office/drawing/2014/main" id="{685237C8-A353-9F45-92A0-7A2EAD98EE11}"/>
              </a:ext>
            </a:extLst>
          </p:cNvPr>
          <p:cNvSpPr>
            <a:spLocks noGrp="1"/>
          </p:cNvSpPr>
          <p:nvPr>
            <p:ph type="body" idx="1"/>
          </p:nvPr>
        </p:nvSpPr>
        <p:spPr/>
        <p:txBody>
          <a:bodyPr/>
          <a:lstStyle/>
          <a:p>
            <a:r>
              <a:rPr lang="es-CL" sz="2000" dirty="0"/>
              <a:t>Compactación: No hay necesidad de archivos en papel voluminosos.</a:t>
            </a:r>
          </a:p>
          <a:p>
            <a:r>
              <a:rPr lang="es-CL" sz="2000" dirty="0"/>
              <a:t>Velocidad: la máquina puede recuperar y actualizar datos más rápidamente que un humano.</a:t>
            </a:r>
          </a:p>
          <a:p>
            <a:r>
              <a:rPr lang="es-CL" sz="2000" dirty="0"/>
              <a:t>Menos trabajo laborioso: se puede eliminar gran parte del trabajo de llevar los archivos a manos. Las tareas mecánicas siempre se realizan mejor las máquinas.</a:t>
            </a:r>
          </a:p>
          <a:p>
            <a:r>
              <a:rPr lang="es-CL" sz="2000" dirty="0"/>
              <a:t>Actualidad: en el momento que se necesita, se tendra a disposición información precisa y actualizada.</a:t>
            </a:r>
          </a:p>
          <a:p>
            <a:r>
              <a:rPr lang="es-CL" sz="2000" dirty="0"/>
              <a:t>Los datos pueden ser compartidos.</a:t>
            </a:r>
          </a:p>
          <a:p>
            <a:r>
              <a:rPr lang="es-CL" sz="2000" dirty="0"/>
              <a:t>Es posible reducir la redundancia.</a:t>
            </a:r>
          </a:p>
          <a:p>
            <a:r>
              <a:rPr lang="es-CL" sz="2000" dirty="0"/>
              <a:t>Es posible (hasta cierto grado) evitar la inconsistencia.</a:t>
            </a:r>
          </a:p>
          <a:p>
            <a:r>
              <a:rPr lang="es-CL" sz="2000" dirty="0"/>
              <a:t>Es posible brindar un manejo de transacciones.</a:t>
            </a:r>
          </a:p>
          <a:p>
            <a:r>
              <a:rPr lang="es-CL" sz="2000" dirty="0"/>
              <a:t>Es posible mantener la integridad.</a:t>
            </a:r>
          </a:p>
          <a:p>
            <a:r>
              <a:rPr lang="es-CL" sz="2000" dirty="0"/>
              <a:t>Es posible hacer cumplir la seguridad.</a:t>
            </a:r>
          </a:p>
          <a:p>
            <a:r>
              <a:rPr lang="es-CL" sz="2000" dirty="0"/>
              <a:t>Es posible equilibrar los requerimientos en conflicto.</a:t>
            </a:r>
          </a:p>
          <a:p>
            <a:r>
              <a:rPr lang="es-CL" dirty="0"/>
              <a:t>Es posible hacer cumplir los estándares.</a:t>
            </a:r>
          </a:p>
        </p:txBody>
      </p:sp>
    </p:spTree>
    <p:extLst>
      <p:ext uri="{BB962C8B-B14F-4D97-AF65-F5344CB8AC3E}">
        <p14:creationId xmlns:p14="http://schemas.microsoft.com/office/powerpoint/2010/main" val="2347515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AC445-443E-B440-A37F-20F2458BB1F6}"/>
              </a:ext>
            </a:extLst>
          </p:cNvPr>
          <p:cNvSpPr>
            <a:spLocks noGrp="1"/>
          </p:cNvSpPr>
          <p:nvPr>
            <p:ph type="title"/>
          </p:nvPr>
        </p:nvSpPr>
        <p:spPr>
          <a:xfrm>
            <a:off x="1360449" y="212725"/>
            <a:ext cx="6951618" cy="813000"/>
          </a:xfrm>
        </p:spPr>
        <p:txBody>
          <a:bodyPr/>
          <a:lstStyle/>
          <a:p>
            <a:r>
              <a:rPr lang="es-CL" sz="3200" dirty="0">
                <a:solidFill>
                  <a:schemeClr val="bg1"/>
                </a:solidFill>
              </a:rPr>
              <a:t>Desventaja de una Base de Datos</a:t>
            </a:r>
          </a:p>
        </p:txBody>
      </p:sp>
      <p:sp>
        <p:nvSpPr>
          <p:cNvPr id="3" name="Marcador de texto 2">
            <a:extLst>
              <a:ext uri="{FF2B5EF4-FFF2-40B4-BE49-F238E27FC236}">
                <a16:creationId xmlns:a16="http://schemas.microsoft.com/office/drawing/2014/main" id="{39217063-2331-0E44-9173-BDC546466C54}"/>
              </a:ext>
            </a:extLst>
          </p:cNvPr>
          <p:cNvSpPr>
            <a:spLocks noGrp="1"/>
          </p:cNvSpPr>
          <p:nvPr>
            <p:ph type="body" idx="1"/>
          </p:nvPr>
        </p:nvSpPr>
        <p:spPr/>
        <p:txBody>
          <a:bodyPr/>
          <a:lstStyle/>
          <a:p>
            <a:pPr marL="0" indent="0" algn="just">
              <a:buNone/>
            </a:pPr>
            <a:r>
              <a:rPr lang="es-CL" dirty="0"/>
              <a:t>Los costos que una empresa debe asumir al utilizar las bases de datos son:</a:t>
            </a:r>
          </a:p>
          <a:p>
            <a:pPr marL="0" indent="0" algn="just">
              <a:buNone/>
            </a:pPr>
            <a:endParaRPr lang="es-CL" dirty="0"/>
          </a:p>
          <a:p>
            <a:pPr indent="-457200" algn="just">
              <a:buFont typeface="+mj-lt"/>
              <a:buAutoNum type="arabicPeriod"/>
            </a:pPr>
            <a:r>
              <a:rPr lang="es-CL" dirty="0"/>
              <a:t>Costos de Hardware y Software asociada a la instalación de los requerimientos del motor de base de datos.</a:t>
            </a:r>
          </a:p>
          <a:p>
            <a:pPr indent="-457200" algn="just">
              <a:buFont typeface="+mj-lt"/>
              <a:buAutoNum type="arabicPeriod"/>
            </a:pPr>
            <a:r>
              <a:rPr lang="es-CL" dirty="0"/>
              <a:t>Contratación de personal o de servicios especializado para la mantención de las bases de datos.</a:t>
            </a:r>
          </a:p>
          <a:p>
            <a:pPr indent="-457200" algn="just">
              <a:buFont typeface="+mj-lt"/>
              <a:buAutoNum type="arabicPeriod"/>
            </a:pPr>
            <a:r>
              <a:rPr lang="es-CL" dirty="0"/>
              <a:t>Contratación de servicios de respaldo para el caso de requerir una recuperación.</a:t>
            </a:r>
          </a:p>
          <a:p>
            <a:pPr indent="-457200" algn="just">
              <a:buFont typeface="+mj-lt"/>
              <a:buAutoNum type="arabicPeriod"/>
            </a:pPr>
            <a:r>
              <a:rPr lang="es-CL" dirty="0"/>
              <a:t>Contratación de personal especializado para la implementación de soluciones </a:t>
            </a:r>
          </a:p>
          <a:p>
            <a:pPr marL="0" indent="0" algn="just">
              <a:buNone/>
            </a:pPr>
            <a:r>
              <a:rPr lang="es-CL" dirty="0"/>
              <a:t>	(programadores, analistas, arquitectos de software, etc.)</a:t>
            </a:r>
          </a:p>
          <a:p>
            <a:endParaRPr lang="es-CL" dirty="0"/>
          </a:p>
        </p:txBody>
      </p:sp>
    </p:spTree>
    <p:extLst>
      <p:ext uri="{BB962C8B-B14F-4D97-AF65-F5344CB8AC3E}">
        <p14:creationId xmlns:p14="http://schemas.microsoft.com/office/powerpoint/2010/main" val="2336877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F444A5-CB41-B24A-9B06-C11BC849D8FD}"/>
              </a:ext>
            </a:extLst>
          </p:cNvPr>
          <p:cNvSpPr>
            <a:spLocks noGrp="1"/>
          </p:cNvSpPr>
          <p:nvPr>
            <p:ph type="title"/>
          </p:nvPr>
        </p:nvSpPr>
        <p:spPr>
          <a:xfrm>
            <a:off x="571500" y="227013"/>
            <a:ext cx="6483266" cy="813000"/>
          </a:xfrm>
        </p:spPr>
        <p:txBody>
          <a:bodyPr/>
          <a:lstStyle/>
          <a:p>
            <a:r>
              <a:rPr lang="es-CL" sz="3200" dirty="0">
                <a:solidFill>
                  <a:schemeClr val="bg1"/>
                </a:solidFill>
              </a:rPr>
              <a:t>Conclusión/Aprendizajes</a:t>
            </a:r>
          </a:p>
        </p:txBody>
      </p:sp>
      <p:sp>
        <p:nvSpPr>
          <p:cNvPr id="3" name="Marcador de texto 2">
            <a:extLst>
              <a:ext uri="{FF2B5EF4-FFF2-40B4-BE49-F238E27FC236}">
                <a16:creationId xmlns:a16="http://schemas.microsoft.com/office/drawing/2014/main" id="{6AEA6247-74D3-E441-A4B1-0FE745235EFB}"/>
              </a:ext>
            </a:extLst>
          </p:cNvPr>
          <p:cNvSpPr>
            <a:spLocks noGrp="1"/>
          </p:cNvSpPr>
          <p:nvPr>
            <p:ph type="body" idx="1"/>
          </p:nvPr>
        </p:nvSpPr>
        <p:spPr/>
        <p:txBody>
          <a:bodyPr/>
          <a:lstStyle/>
          <a:p>
            <a:r>
              <a:rPr lang="es-ES_tradnl" dirty="0"/>
              <a:t>Una Base de datos es:</a:t>
            </a:r>
          </a:p>
          <a:p>
            <a:pPr lvl="1"/>
            <a:r>
              <a:rPr lang="es-CL" dirty="0"/>
              <a:t>Colección de datos</a:t>
            </a:r>
            <a:r>
              <a:rPr lang="es-ES_tradnl" dirty="0"/>
              <a:t>.</a:t>
            </a:r>
          </a:p>
          <a:p>
            <a:pPr lvl="1"/>
            <a:r>
              <a:rPr lang="es-CL" dirty="0"/>
              <a:t>Una base de datos es una colección organizada de información.</a:t>
            </a:r>
            <a:endParaRPr lang="es-ES_tradnl" dirty="0"/>
          </a:p>
          <a:p>
            <a:r>
              <a:rPr lang="es-ES_tradnl" dirty="0"/>
              <a:t>Dato:</a:t>
            </a:r>
          </a:p>
          <a:p>
            <a:pPr lvl="1"/>
            <a:r>
              <a:rPr lang="es-ES_tradnl" dirty="0"/>
              <a:t>Es una representación grafica como, por ejemplo: Letras, números, caracteres especiales.</a:t>
            </a:r>
          </a:p>
          <a:p>
            <a:r>
              <a:rPr lang="es-ES_tradnl" dirty="0"/>
              <a:t>Información:</a:t>
            </a:r>
          </a:p>
          <a:p>
            <a:pPr lvl="1"/>
            <a:r>
              <a:rPr lang="es-ES_tradnl" dirty="0"/>
              <a:t>La información es el conjunto de datos.</a:t>
            </a:r>
          </a:p>
          <a:p>
            <a:r>
              <a:rPr lang="es-ES_tradnl" dirty="0"/>
              <a:t>Diferencia entre datos </a:t>
            </a:r>
            <a:r>
              <a:rPr lang="es-ES_tradnl"/>
              <a:t>e información</a:t>
            </a:r>
            <a:endParaRPr lang="es-ES_tradnl" dirty="0"/>
          </a:p>
          <a:p>
            <a:r>
              <a:rPr lang="es-ES_tradnl" dirty="0"/>
              <a:t>Las bases de datos se encuentran en:</a:t>
            </a:r>
          </a:p>
          <a:p>
            <a:pPr lvl="1"/>
            <a:r>
              <a:rPr lang="es-ES_tradnl" dirty="0"/>
              <a:t>Sistemas gubernamentales, de salud, comercio, redes sociales, etc…</a:t>
            </a:r>
          </a:p>
          <a:p>
            <a:r>
              <a:rPr lang="es-ES_tradnl" dirty="0"/>
              <a:t>¿Para que se utilizan las bases de datos?</a:t>
            </a:r>
          </a:p>
          <a:p>
            <a:pPr lvl="1"/>
            <a:r>
              <a:rPr lang="es-ES_tradnl" dirty="0"/>
              <a:t>Para estructurar la información y mantener sus diversas características.</a:t>
            </a:r>
          </a:p>
          <a:p>
            <a:endParaRPr lang="es-CL" dirty="0"/>
          </a:p>
        </p:txBody>
      </p:sp>
    </p:spTree>
    <p:extLst>
      <p:ext uri="{BB962C8B-B14F-4D97-AF65-F5344CB8AC3E}">
        <p14:creationId xmlns:p14="http://schemas.microsoft.com/office/powerpoint/2010/main" val="255794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1215483" y="3476150"/>
            <a:ext cx="9308892" cy="1603200"/>
          </a:xfrm>
          <a:prstGeom prst="rect">
            <a:avLst/>
          </a:prstGeom>
        </p:spPr>
        <p:txBody>
          <a:bodyPr spcFirstLastPara="1" vert="horz" wrap="square" lIns="91425" tIns="45700" rIns="91425" bIns="45700" rtlCol="0" anchor="t" anchorCtr="0">
            <a:noAutofit/>
          </a:bodyPr>
          <a:lstStyle/>
          <a:p>
            <a:r>
              <a:rPr lang="es-CL" dirty="0">
                <a:solidFill>
                  <a:schemeClr val="bg1"/>
                </a:solidFill>
              </a:rPr>
              <a:t>Aspectos básicos del Enfoque de Base de Datos</a:t>
            </a:r>
            <a:endParaRPr dirty="0">
              <a:solidFill>
                <a:schemeClr val="bg1"/>
              </a:solidFill>
            </a:endParaRPr>
          </a:p>
        </p:txBody>
      </p:sp>
    </p:spTree>
    <p:extLst>
      <p:ext uri="{BB962C8B-B14F-4D97-AF65-F5344CB8AC3E}">
        <p14:creationId xmlns:p14="http://schemas.microsoft.com/office/powerpoint/2010/main" val="1604706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solidFill>
                  <a:schemeClr val="bg1"/>
                </a:solidFill>
              </a:rPr>
              <a:t>Conocimientos previos</a:t>
            </a:r>
          </a:p>
        </p:txBody>
      </p:sp>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endParaRPr lang="es-ES_tradnl" dirty="0"/>
          </a:p>
          <a:p>
            <a:r>
              <a:rPr lang="es-ES_tradnl" dirty="0"/>
              <a:t>¿Qué sabes sobre base de datos?</a:t>
            </a:r>
          </a:p>
          <a:p>
            <a:r>
              <a:rPr lang="es-ES_tradnl" dirty="0"/>
              <a:t>¿Qué sabemos sobre dato?</a:t>
            </a:r>
          </a:p>
          <a:p>
            <a:r>
              <a:rPr lang="es-ES_tradnl" dirty="0"/>
              <a:t>¿Qué sabemos sobre información?</a:t>
            </a:r>
          </a:p>
          <a:p>
            <a:r>
              <a:rPr lang="es-ES_tradnl" dirty="0"/>
              <a:t>¿Información es igual a datos?</a:t>
            </a:r>
          </a:p>
          <a:p>
            <a:r>
              <a:rPr lang="es-ES_tradnl" dirty="0"/>
              <a:t>¿Dónde se utilizan o se encuentran las bases de datos?</a:t>
            </a:r>
          </a:p>
          <a:p>
            <a:r>
              <a:rPr lang="es-ES_tradnl" dirty="0"/>
              <a:t>¿Para que se utilizan las bases de datos?</a:t>
            </a:r>
          </a:p>
          <a:p>
            <a:r>
              <a:rPr lang="es-ES_tradnl" dirty="0"/>
              <a:t>¿Qué son los </a:t>
            </a:r>
            <a:r>
              <a:rPr lang="es-CL" dirty="0"/>
              <a:t>Sistemas Administradores y Gestores de Bases de Datos</a:t>
            </a:r>
            <a:r>
              <a:rPr lang="es-ES_tradnl" dirty="0"/>
              <a:t>?</a:t>
            </a:r>
          </a:p>
          <a:p>
            <a:pPr marL="50800" indent="0">
              <a:buNone/>
            </a:pPr>
            <a:endParaRPr lang="es-ES_tradnl" dirty="0"/>
          </a:p>
        </p:txBody>
      </p:sp>
    </p:spTree>
    <p:extLst>
      <p:ext uri="{BB962C8B-B14F-4D97-AF65-F5344CB8AC3E}">
        <p14:creationId xmlns:p14="http://schemas.microsoft.com/office/powerpoint/2010/main" val="182233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42C8F-22A9-DE4B-86D6-9AABD9E1C155}"/>
              </a:ext>
            </a:extLst>
          </p:cNvPr>
          <p:cNvSpPr>
            <a:spLocks noGrp="1"/>
          </p:cNvSpPr>
          <p:nvPr>
            <p:ph type="title"/>
          </p:nvPr>
        </p:nvSpPr>
        <p:spPr>
          <a:xfrm>
            <a:off x="1724628" y="212725"/>
            <a:ext cx="6344551" cy="813000"/>
          </a:xfrm>
        </p:spPr>
        <p:txBody>
          <a:bodyPr/>
          <a:lstStyle/>
          <a:p>
            <a:r>
              <a:rPr lang="es-CL" dirty="0" smtClean="0">
                <a:solidFill>
                  <a:schemeClr val="bg1"/>
                </a:solidFill>
              </a:rPr>
              <a:t>Qué </a:t>
            </a:r>
            <a:r>
              <a:rPr lang="es-CL" dirty="0">
                <a:solidFill>
                  <a:schemeClr val="bg1"/>
                </a:solidFill>
              </a:rPr>
              <a:t>es una base de datos</a:t>
            </a:r>
          </a:p>
        </p:txBody>
      </p:sp>
      <p:sp>
        <p:nvSpPr>
          <p:cNvPr id="3" name="Marcador de texto 2">
            <a:extLst>
              <a:ext uri="{FF2B5EF4-FFF2-40B4-BE49-F238E27FC236}">
                <a16:creationId xmlns:a16="http://schemas.microsoft.com/office/drawing/2014/main" id="{F30C9971-AF74-8E43-876D-52309B7E33BE}"/>
              </a:ext>
            </a:extLst>
          </p:cNvPr>
          <p:cNvSpPr>
            <a:spLocks noGrp="1"/>
          </p:cNvSpPr>
          <p:nvPr>
            <p:ph type="body" idx="1"/>
          </p:nvPr>
        </p:nvSpPr>
        <p:spPr/>
        <p:txBody>
          <a:bodyPr/>
          <a:lstStyle/>
          <a:p>
            <a:pPr marL="342900" indent="-342900" algn="just"/>
            <a:r>
              <a:rPr lang="es-CL" dirty="0"/>
              <a:t>Una Base de Datos es una colección de datos que pertenecen a un mismo contexto y que son almacenados o guardados para su posterior uso</a:t>
            </a:r>
            <a:r>
              <a:rPr lang="es-CL" dirty="0" smtClean="0"/>
              <a:t>.</a:t>
            </a:r>
            <a:endParaRPr lang="es-CL" dirty="0"/>
          </a:p>
          <a:p>
            <a:pPr marL="342900" indent="-342900" algn="just"/>
            <a:r>
              <a:rPr lang="es-CL" dirty="0"/>
              <a:t>Una base de datos es una colección organizada de información (o datos) estructurada, que normalmente se almacena de forma electrónica en un sistema informático. </a:t>
            </a:r>
            <a:endParaRPr lang="es-CL" altLang="es-CL" dirty="0"/>
          </a:p>
          <a:p>
            <a:pPr marL="0" indent="0" algn="just">
              <a:buNone/>
            </a:pPr>
            <a:endParaRPr lang="es-CL" dirty="0"/>
          </a:p>
          <a:p>
            <a:pPr marL="0" indent="0" algn="just">
              <a:buNone/>
            </a:pPr>
            <a:endParaRPr lang="es-CL" dirty="0"/>
          </a:p>
          <a:p>
            <a:pPr marL="342900" indent="-342900" algn="just"/>
            <a:endParaRPr lang="es-CL" dirty="0"/>
          </a:p>
          <a:p>
            <a:pPr marL="342900" indent="-342900" algn="just"/>
            <a:endParaRPr lang="es-CL" dirty="0"/>
          </a:p>
          <a:p>
            <a:pPr marL="50800" indent="0">
              <a:buNone/>
            </a:pPr>
            <a:endParaRPr lang="es-CL" dirty="0"/>
          </a:p>
        </p:txBody>
      </p:sp>
      <p:pic>
        <p:nvPicPr>
          <p:cNvPr id="6" name="Imagen 5">
            <a:extLst>
              <a:ext uri="{FF2B5EF4-FFF2-40B4-BE49-F238E27FC236}">
                <a16:creationId xmlns:a16="http://schemas.microsoft.com/office/drawing/2014/main" id="{BEEAB707-6D4C-EE4B-806D-E8514E71FC08}"/>
              </a:ext>
            </a:extLst>
          </p:cNvPr>
          <p:cNvPicPr>
            <a:picLocks noChangeAspect="1"/>
          </p:cNvPicPr>
          <p:nvPr/>
        </p:nvPicPr>
        <p:blipFill>
          <a:blip r:embed="rId3"/>
          <a:stretch>
            <a:fillRect/>
          </a:stretch>
        </p:blipFill>
        <p:spPr>
          <a:xfrm>
            <a:off x="3726556" y="3515601"/>
            <a:ext cx="4342623" cy="2840799"/>
          </a:xfrm>
          <a:prstGeom prst="rect">
            <a:avLst/>
          </a:prstGeom>
        </p:spPr>
      </p:pic>
    </p:spTree>
    <p:extLst>
      <p:ext uri="{BB962C8B-B14F-4D97-AF65-F5344CB8AC3E}">
        <p14:creationId xmlns:p14="http://schemas.microsoft.com/office/powerpoint/2010/main" val="1111694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14083-A623-214F-8CED-7467A8C07728}"/>
              </a:ext>
            </a:extLst>
          </p:cNvPr>
          <p:cNvSpPr>
            <a:spLocks noGrp="1"/>
          </p:cNvSpPr>
          <p:nvPr>
            <p:ph type="title"/>
          </p:nvPr>
        </p:nvSpPr>
        <p:spPr>
          <a:xfrm>
            <a:off x="1333500" y="212726"/>
            <a:ext cx="6649954" cy="813000"/>
          </a:xfrm>
        </p:spPr>
        <p:txBody>
          <a:bodyPr/>
          <a:lstStyle/>
          <a:p>
            <a:r>
              <a:rPr lang="es-CL" dirty="0" smtClean="0">
                <a:solidFill>
                  <a:schemeClr val="bg1"/>
                </a:solidFill>
              </a:rPr>
              <a:t>Qué </a:t>
            </a:r>
            <a:r>
              <a:rPr lang="es-CL" dirty="0">
                <a:solidFill>
                  <a:schemeClr val="bg1"/>
                </a:solidFill>
              </a:rPr>
              <a:t>el es dato</a:t>
            </a:r>
          </a:p>
        </p:txBody>
      </p:sp>
      <p:sp>
        <p:nvSpPr>
          <p:cNvPr id="3" name="Marcador de texto 2">
            <a:extLst>
              <a:ext uri="{FF2B5EF4-FFF2-40B4-BE49-F238E27FC236}">
                <a16:creationId xmlns:a16="http://schemas.microsoft.com/office/drawing/2014/main" id="{41210B73-65C8-4543-97D9-92F6A482726D}"/>
              </a:ext>
            </a:extLst>
          </p:cNvPr>
          <p:cNvSpPr>
            <a:spLocks noGrp="1"/>
          </p:cNvSpPr>
          <p:nvPr>
            <p:ph type="body" idx="1"/>
          </p:nvPr>
        </p:nvSpPr>
        <p:spPr/>
        <p:txBody>
          <a:bodyPr/>
          <a:lstStyle/>
          <a:p>
            <a:r>
              <a:rPr lang="es-CL" dirty="0"/>
              <a:t>Un </a:t>
            </a:r>
            <a:r>
              <a:rPr lang="es-CL" b="1" dirty="0"/>
              <a:t>dato </a:t>
            </a:r>
            <a:r>
              <a:rPr lang="es-CL" dirty="0"/>
              <a:t>es una representación simbólica, la cual puede ser fácilmente vista como números, letras, hechos, situaciones, entre otros.</a:t>
            </a:r>
          </a:p>
          <a:p>
            <a:r>
              <a:rPr lang="es-CL" dirty="0"/>
              <a:t>El dato es cualquier secuencia de uno o más símbolos a los que se les da significando.</a:t>
            </a:r>
          </a:p>
          <a:p>
            <a:endParaRPr lang="es-CL"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428" y="2830667"/>
            <a:ext cx="6991350" cy="3114675"/>
          </a:xfrm>
          <a:prstGeom prst="rect">
            <a:avLst/>
          </a:prstGeom>
        </p:spPr>
      </p:pic>
    </p:spTree>
    <p:extLst>
      <p:ext uri="{BB962C8B-B14F-4D97-AF65-F5344CB8AC3E}">
        <p14:creationId xmlns:p14="http://schemas.microsoft.com/office/powerpoint/2010/main" val="1413168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ABE325-7F83-6645-8D2C-548556422FE5}"/>
              </a:ext>
            </a:extLst>
          </p:cNvPr>
          <p:cNvSpPr>
            <a:spLocks noGrp="1"/>
          </p:cNvSpPr>
          <p:nvPr>
            <p:ph type="title"/>
          </p:nvPr>
        </p:nvSpPr>
        <p:spPr>
          <a:xfrm>
            <a:off x="1352549" y="227013"/>
            <a:ext cx="4987841" cy="813000"/>
          </a:xfrm>
        </p:spPr>
        <p:txBody>
          <a:bodyPr/>
          <a:lstStyle/>
          <a:p>
            <a:r>
              <a:rPr lang="es-CL" sz="3200" smtClean="0">
                <a:solidFill>
                  <a:schemeClr val="bg1"/>
                </a:solidFill>
              </a:rPr>
              <a:t>Qué </a:t>
            </a:r>
            <a:r>
              <a:rPr lang="es-CL" sz="3200" dirty="0">
                <a:solidFill>
                  <a:schemeClr val="bg1"/>
                </a:solidFill>
              </a:rPr>
              <a:t>es información</a:t>
            </a:r>
          </a:p>
        </p:txBody>
      </p:sp>
      <p:sp>
        <p:nvSpPr>
          <p:cNvPr id="3" name="Marcador de texto 2">
            <a:extLst>
              <a:ext uri="{FF2B5EF4-FFF2-40B4-BE49-F238E27FC236}">
                <a16:creationId xmlns:a16="http://schemas.microsoft.com/office/drawing/2014/main" id="{62190E41-7548-3944-931C-96249E4DB93B}"/>
              </a:ext>
            </a:extLst>
          </p:cNvPr>
          <p:cNvSpPr>
            <a:spLocks noGrp="1"/>
          </p:cNvSpPr>
          <p:nvPr>
            <p:ph type="body" idx="1"/>
          </p:nvPr>
        </p:nvSpPr>
        <p:spPr/>
        <p:txBody>
          <a:bodyPr/>
          <a:lstStyle/>
          <a:p>
            <a:r>
              <a:rPr lang="es-CL" dirty="0"/>
              <a:t>La </a:t>
            </a:r>
            <a:r>
              <a:rPr lang="es-CL" b="1" dirty="0"/>
              <a:t>información </a:t>
            </a:r>
            <a:r>
              <a:rPr lang="es-CL" dirty="0"/>
              <a:t>es un conjunto de datos que están adecuadamente procesados y entregan un mensaje al receptor, mensaje que va a contribuir a tomar decisiones frente a determinados problemas y/o situaciones que se presenten en la vida cotidiana, además debemos considerar que los datos requieren ser interpretados para convertirse en información.</a:t>
            </a:r>
          </a:p>
          <a:p>
            <a:r>
              <a:rPr lang="es-CL" dirty="0"/>
              <a:t>Es por esto que la información debe cumplir ciertas características que nos permitan ver los resultados esperados : </a:t>
            </a:r>
          </a:p>
          <a:p>
            <a:pPr lvl="2" algn="just"/>
            <a:r>
              <a:rPr lang="es-CL" sz="2400" dirty="0">
                <a:solidFill>
                  <a:srgbClr val="818990"/>
                </a:solidFill>
                <a:latin typeface="Calibri" panose="020F0502020204030204" pitchFamily="34" charset="0"/>
                <a:ea typeface="Calibri" panose="020F0502020204030204" pitchFamily="34" charset="0"/>
                <a:cs typeface="Calibri" panose="020F0502020204030204" pitchFamily="34" charset="0"/>
              </a:rPr>
              <a:t>Exactitud</a:t>
            </a:r>
          </a:p>
          <a:p>
            <a:pPr lvl="2" algn="just"/>
            <a:r>
              <a:rPr lang="es-CL" sz="2400" dirty="0">
                <a:solidFill>
                  <a:srgbClr val="818990"/>
                </a:solidFill>
                <a:latin typeface="Calibri" panose="020F0502020204030204" pitchFamily="34" charset="0"/>
                <a:ea typeface="Calibri" panose="020F0502020204030204" pitchFamily="34" charset="0"/>
                <a:cs typeface="Calibri" panose="020F0502020204030204" pitchFamily="34" charset="0"/>
              </a:rPr>
              <a:t>Relevancia</a:t>
            </a:r>
          </a:p>
          <a:p>
            <a:pPr lvl="2" algn="just"/>
            <a:r>
              <a:rPr lang="es-CL" sz="2400" dirty="0">
                <a:solidFill>
                  <a:srgbClr val="818990"/>
                </a:solidFill>
                <a:latin typeface="Calibri" panose="020F0502020204030204" pitchFamily="34" charset="0"/>
                <a:ea typeface="Calibri" panose="020F0502020204030204" pitchFamily="34" charset="0"/>
                <a:cs typeface="Calibri" panose="020F0502020204030204" pitchFamily="34" charset="0"/>
              </a:rPr>
              <a:t>Confiabilidad</a:t>
            </a:r>
          </a:p>
          <a:p>
            <a:pPr lvl="2" algn="just"/>
            <a:r>
              <a:rPr lang="es-CL" sz="2400" dirty="0">
                <a:solidFill>
                  <a:srgbClr val="818990"/>
                </a:solidFill>
                <a:latin typeface="Calibri" panose="020F0502020204030204" pitchFamily="34" charset="0"/>
                <a:ea typeface="Calibri" panose="020F0502020204030204" pitchFamily="34" charset="0"/>
                <a:cs typeface="Calibri" panose="020F0502020204030204" pitchFamily="34" charset="0"/>
              </a:rPr>
              <a:t>Completitud</a:t>
            </a:r>
          </a:p>
          <a:p>
            <a:pPr lvl="2" algn="just"/>
            <a:r>
              <a:rPr lang="es-CL" sz="2400" dirty="0">
                <a:solidFill>
                  <a:srgbClr val="818990"/>
                </a:solidFill>
                <a:latin typeface="Calibri" panose="020F0502020204030204" pitchFamily="34" charset="0"/>
                <a:ea typeface="Calibri" panose="020F0502020204030204" pitchFamily="34" charset="0"/>
                <a:cs typeface="Calibri" panose="020F0502020204030204" pitchFamily="34" charset="0"/>
              </a:rPr>
              <a:t>Puntualidad</a:t>
            </a:r>
          </a:p>
          <a:p>
            <a:endParaRPr lang="es-CL" dirty="0"/>
          </a:p>
        </p:txBody>
      </p:sp>
      <p:pic>
        <p:nvPicPr>
          <p:cNvPr id="4" name="Imagen 3">
            <a:extLst>
              <a:ext uri="{FF2B5EF4-FFF2-40B4-BE49-F238E27FC236}">
                <a16:creationId xmlns:a16="http://schemas.microsoft.com/office/drawing/2014/main" id="{B92C939E-10CF-3541-BAAC-FAAE949DBDBE}"/>
              </a:ext>
            </a:extLst>
          </p:cNvPr>
          <p:cNvPicPr>
            <a:picLocks noChangeAspect="1"/>
          </p:cNvPicPr>
          <p:nvPr/>
        </p:nvPicPr>
        <p:blipFill>
          <a:blip r:embed="rId3"/>
          <a:stretch>
            <a:fillRect/>
          </a:stretch>
        </p:blipFill>
        <p:spPr>
          <a:xfrm>
            <a:off x="5889224" y="3706565"/>
            <a:ext cx="4183799" cy="2828422"/>
          </a:xfrm>
          <a:prstGeom prst="rect">
            <a:avLst/>
          </a:prstGeom>
        </p:spPr>
      </p:pic>
    </p:spTree>
    <p:extLst>
      <p:ext uri="{BB962C8B-B14F-4D97-AF65-F5344CB8AC3E}">
        <p14:creationId xmlns:p14="http://schemas.microsoft.com/office/powerpoint/2010/main" val="2287018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E5C7DE-C638-6C49-916A-6A36F2177B99}"/>
              </a:ext>
            </a:extLst>
          </p:cNvPr>
          <p:cNvSpPr>
            <a:spLocks noGrp="1"/>
          </p:cNvSpPr>
          <p:nvPr>
            <p:ph type="title"/>
          </p:nvPr>
        </p:nvSpPr>
        <p:spPr>
          <a:xfrm>
            <a:off x="1428750" y="188664"/>
            <a:ext cx="6230721" cy="813000"/>
          </a:xfrm>
        </p:spPr>
        <p:txBody>
          <a:bodyPr/>
          <a:lstStyle/>
          <a:p>
            <a:r>
              <a:rPr lang="es-CL" sz="3200" dirty="0">
                <a:solidFill>
                  <a:schemeClr val="bg1"/>
                </a:solidFill>
              </a:rPr>
              <a:t>Diferencia entre dato e información</a:t>
            </a:r>
          </a:p>
        </p:txBody>
      </p:sp>
      <p:sp>
        <p:nvSpPr>
          <p:cNvPr id="3" name="Marcador de texto 2">
            <a:extLst>
              <a:ext uri="{FF2B5EF4-FFF2-40B4-BE49-F238E27FC236}">
                <a16:creationId xmlns:a16="http://schemas.microsoft.com/office/drawing/2014/main" id="{663C87EA-4B35-3B4B-8CCF-CAD4664A2EDE}"/>
              </a:ext>
            </a:extLst>
          </p:cNvPr>
          <p:cNvSpPr>
            <a:spLocks noGrp="1"/>
          </p:cNvSpPr>
          <p:nvPr>
            <p:ph type="body" idx="1"/>
          </p:nvPr>
        </p:nvSpPr>
        <p:spPr/>
        <p:txBody>
          <a:bodyPr/>
          <a:lstStyle/>
          <a:p>
            <a:r>
              <a:rPr lang="es-CL" dirty="0"/>
              <a:t>Los datos brutos están desorganizados y son inútiles por sí solos. Es solo cuando comenzamos a procesarlos y organizarlos cuándo comienzan a convertirse en información. </a:t>
            </a:r>
            <a:r>
              <a:rPr lang="es-CL" b="1" dirty="0"/>
              <a:t>La diferencia entre dato e información la vemos claramente cuando interpretamos los datos y les damos significado</a:t>
            </a:r>
            <a:r>
              <a:rPr lang="es-CL" dirty="0"/>
              <a:t>.</a:t>
            </a:r>
          </a:p>
        </p:txBody>
      </p:sp>
      <p:pic>
        <p:nvPicPr>
          <p:cNvPr id="4" name="Imagen 3">
            <a:extLst>
              <a:ext uri="{FF2B5EF4-FFF2-40B4-BE49-F238E27FC236}">
                <a16:creationId xmlns:a16="http://schemas.microsoft.com/office/drawing/2014/main" id="{C3FBED7E-B823-8D42-BC65-DCF76B2F6C47}"/>
              </a:ext>
            </a:extLst>
          </p:cNvPr>
          <p:cNvPicPr>
            <a:picLocks noChangeAspect="1"/>
          </p:cNvPicPr>
          <p:nvPr/>
        </p:nvPicPr>
        <p:blipFill>
          <a:blip r:embed="rId3"/>
          <a:stretch>
            <a:fillRect/>
          </a:stretch>
        </p:blipFill>
        <p:spPr>
          <a:xfrm>
            <a:off x="502985" y="3429000"/>
            <a:ext cx="3629661" cy="2427336"/>
          </a:xfrm>
          <a:prstGeom prst="rect">
            <a:avLst/>
          </a:prstGeom>
        </p:spPr>
      </p:pic>
      <p:pic>
        <p:nvPicPr>
          <p:cNvPr id="8" name="Imagen 7">
            <a:extLst>
              <a:ext uri="{FF2B5EF4-FFF2-40B4-BE49-F238E27FC236}">
                <a16:creationId xmlns:a16="http://schemas.microsoft.com/office/drawing/2014/main" id="{D3D9B182-422D-6E4A-B3BB-65D7B25CA6F4}"/>
              </a:ext>
            </a:extLst>
          </p:cNvPr>
          <p:cNvPicPr>
            <a:picLocks noChangeAspect="1"/>
          </p:cNvPicPr>
          <p:nvPr/>
        </p:nvPicPr>
        <p:blipFill>
          <a:blip r:embed="rId4"/>
          <a:stretch>
            <a:fillRect/>
          </a:stretch>
        </p:blipFill>
        <p:spPr>
          <a:xfrm>
            <a:off x="4217771" y="3260716"/>
            <a:ext cx="3441700" cy="2565400"/>
          </a:xfrm>
          <a:prstGeom prst="rect">
            <a:avLst/>
          </a:prstGeom>
        </p:spPr>
      </p:pic>
      <p:pic>
        <p:nvPicPr>
          <p:cNvPr id="10" name="Imagen 9">
            <a:extLst>
              <a:ext uri="{FF2B5EF4-FFF2-40B4-BE49-F238E27FC236}">
                <a16:creationId xmlns:a16="http://schemas.microsoft.com/office/drawing/2014/main" id="{596ECD37-472B-C04B-BEE3-15B16EF84EBF}"/>
              </a:ext>
            </a:extLst>
          </p:cNvPr>
          <p:cNvPicPr>
            <a:picLocks noChangeAspect="1"/>
          </p:cNvPicPr>
          <p:nvPr/>
        </p:nvPicPr>
        <p:blipFill>
          <a:blip r:embed="rId5"/>
          <a:stretch>
            <a:fillRect/>
          </a:stretch>
        </p:blipFill>
        <p:spPr>
          <a:xfrm>
            <a:off x="7958217" y="3384540"/>
            <a:ext cx="4104623" cy="2571921"/>
          </a:xfrm>
          <a:prstGeom prst="rect">
            <a:avLst/>
          </a:prstGeom>
        </p:spPr>
      </p:pic>
    </p:spTree>
    <p:extLst>
      <p:ext uri="{BB962C8B-B14F-4D97-AF65-F5344CB8AC3E}">
        <p14:creationId xmlns:p14="http://schemas.microsoft.com/office/powerpoint/2010/main" val="284292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08EB8-1E6B-524E-9F01-9A074752D72D}"/>
              </a:ext>
            </a:extLst>
          </p:cNvPr>
          <p:cNvSpPr>
            <a:spLocks noGrp="1"/>
          </p:cNvSpPr>
          <p:nvPr>
            <p:ph type="title"/>
          </p:nvPr>
        </p:nvSpPr>
        <p:spPr>
          <a:xfrm>
            <a:off x="1402316" y="196930"/>
            <a:ext cx="6638287" cy="813000"/>
          </a:xfrm>
        </p:spPr>
        <p:txBody>
          <a:bodyPr/>
          <a:lstStyle/>
          <a:p>
            <a:r>
              <a:rPr lang="es-CL" sz="3200" dirty="0">
                <a:solidFill>
                  <a:schemeClr val="bg1"/>
                </a:solidFill>
              </a:rPr>
              <a:t>Donde se encuentran las Bases de Datos</a:t>
            </a:r>
          </a:p>
        </p:txBody>
      </p:sp>
      <p:sp>
        <p:nvSpPr>
          <p:cNvPr id="3" name="Marcador de texto 2">
            <a:extLst>
              <a:ext uri="{FF2B5EF4-FFF2-40B4-BE49-F238E27FC236}">
                <a16:creationId xmlns:a16="http://schemas.microsoft.com/office/drawing/2014/main" id="{E0F6202F-EE1E-2347-BD81-FDB30A646546}"/>
              </a:ext>
            </a:extLst>
          </p:cNvPr>
          <p:cNvSpPr>
            <a:spLocks noGrp="1"/>
          </p:cNvSpPr>
          <p:nvPr>
            <p:ph type="body" idx="1"/>
          </p:nvPr>
        </p:nvSpPr>
        <p:spPr/>
        <p:txBody>
          <a:bodyPr/>
          <a:lstStyle/>
          <a:p>
            <a:r>
              <a:rPr lang="es-CL" dirty="0"/>
              <a:t>Las Bases de Datos son utilizadas por la mayoría de los sistemas que requieren guardar información relevante para el negocio y utilizarla de forma posterior para entregar algún resultado. Las utilizan desde las grandes empresas como: Hospitales, Supermercados, Universidades, Entidades Gubernamentales; como también las pequeñas empresas como peluquerías, almacenes, tiendas de ropa, etc.</a:t>
            </a:r>
          </a:p>
          <a:p>
            <a:endParaRPr lang="es-CL" dirty="0"/>
          </a:p>
        </p:txBody>
      </p:sp>
      <p:pic>
        <p:nvPicPr>
          <p:cNvPr id="4" name="Imagen 3">
            <a:extLst>
              <a:ext uri="{FF2B5EF4-FFF2-40B4-BE49-F238E27FC236}">
                <a16:creationId xmlns:a16="http://schemas.microsoft.com/office/drawing/2014/main" id="{8B2D8935-306F-9845-AE4B-14BF955574FB}"/>
              </a:ext>
            </a:extLst>
          </p:cNvPr>
          <p:cNvPicPr>
            <a:picLocks noChangeAspect="1"/>
          </p:cNvPicPr>
          <p:nvPr/>
        </p:nvPicPr>
        <p:blipFill>
          <a:blip r:embed="rId3"/>
          <a:stretch>
            <a:fillRect/>
          </a:stretch>
        </p:blipFill>
        <p:spPr>
          <a:xfrm>
            <a:off x="1402317" y="3571875"/>
            <a:ext cx="4139605" cy="3286125"/>
          </a:xfrm>
          <a:prstGeom prst="rect">
            <a:avLst/>
          </a:prstGeom>
        </p:spPr>
      </p:pic>
      <p:pic>
        <p:nvPicPr>
          <p:cNvPr id="6" name="Imagen 5">
            <a:extLst>
              <a:ext uri="{FF2B5EF4-FFF2-40B4-BE49-F238E27FC236}">
                <a16:creationId xmlns:a16="http://schemas.microsoft.com/office/drawing/2014/main" id="{672AEB50-1851-0F44-8B5F-AFA7EFC35F89}"/>
              </a:ext>
            </a:extLst>
          </p:cNvPr>
          <p:cNvPicPr>
            <a:picLocks noChangeAspect="1"/>
          </p:cNvPicPr>
          <p:nvPr/>
        </p:nvPicPr>
        <p:blipFill>
          <a:blip r:embed="rId4"/>
          <a:stretch>
            <a:fillRect/>
          </a:stretch>
        </p:blipFill>
        <p:spPr>
          <a:xfrm>
            <a:off x="7221094" y="3571875"/>
            <a:ext cx="3861495" cy="3089195"/>
          </a:xfrm>
          <a:prstGeom prst="rect">
            <a:avLst/>
          </a:prstGeom>
        </p:spPr>
      </p:pic>
    </p:spTree>
    <p:extLst>
      <p:ext uri="{BB962C8B-B14F-4D97-AF65-F5344CB8AC3E}">
        <p14:creationId xmlns:p14="http://schemas.microsoft.com/office/powerpoint/2010/main" val="316747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82750" y="212725"/>
            <a:ext cx="7058723" cy="813000"/>
          </a:xfrm>
        </p:spPr>
        <p:txBody>
          <a:bodyPr/>
          <a:lstStyle/>
          <a:p>
            <a:r>
              <a:rPr lang="es-CL" dirty="0">
                <a:solidFill>
                  <a:schemeClr val="bg1"/>
                </a:solidFill>
              </a:rPr>
              <a:t>Tipos de Base de Datos</a:t>
            </a:r>
          </a:p>
        </p:txBody>
      </p:sp>
      <p:sp>
        <p:nvSpPr>
          <p:cNvPr id="3" name="Marcador de texto 2"/>
          <p:cNvSpPr>
            <a:spLocks noGrp="1"/>
          </p:cNvSpPr>
          <p:nvPr>
            <p:ph type="body" idx="1"/>
          </p:nvPr>
        </p:nvSpPr>
        <p:spPr/>
        <p:txBody>
          <a:bodyPr/>
          <a:lstStyle/>
          <a:p>
            <a:r>
              <a:rPr lang="es-CL" dirty="0"/>
              <a:t>Existen diversos modelos de bases de datos las cuales se pueden clasificar según su modelo administrativo, por ejemplo:</a:t>
            </a:r>
          </a:p>
          <a:p>
            <a:pPr lvl="1"/>
            <a:r>
              <a:rPr lang="es-CL" dirty="0"/>
              <a:t>Base de datos jerárquicas</a:t>
            </a:r>
          </a:p>
          <a:p>
            <a:pPr lvl="1"/>
            <a:r>
              <a:rPr lang="es-CL" dirty="0"/>
              <a:t>Base de datos de red</a:t>
            </a:r>
          </a:p>
          <a:p>
            <a:pPr lvl="1"/>
            <a:r>
              <a:rPr lang="es-CL" dirty="0"/>
              <a:t>Base de datos transaccionales</a:t>
            </a:r>
          </a:p>
          <a:p>
            <a:pPr lvl="1"/>
            <a:r>
              <a:rPr lang="es-CL" dirty="0"/>
              <a:t>Base de datos relacionales</a:t>
            </a:r>
          </a:p>
          <a:p>
            <a:pPr lvl="1"/>
            <a:r>
              <a:rPr lang="es-CL" dirty="0"/>
              <a:t>Base de datos multidimensionales</a:t>
            </a:r>
          </a:p>
          <a:p>
            <a:pPr lvl="1"/>
            <a:r>
              <a:rPr lang="es-CL" dirty="0"/>
              <a:t>Base de datos orientadas a objetos</a:t>
            </a:r>
          </a:p>
          <a:p>
            <a:pPr lvl="1"/>
            <a:r>
              <a:rPr lang="es-CL" dirty="0"/>
              <a:t>Base de datos documentales</a:t>
            </a:r>
          </a:p>
          <a:p>
            <a:pPr lvl="1"/>
            <a:r>
              <a:rPr lang="es-CL" dirty="0"/>
              <a:t>Base de datos deductivas</a:t>
            </a:r>
          </a:p>
        </p:txBody>
      </p:sp>
    </p:spTree>
    <p:extLst>
      <p:ext uri="{BB962C8B-B14F-4D97-AF65-F5344CB8AC3E}">
        <p14:creationId xmlns:p14="http://schemas.microsoft.com/office/powerpoint/2010/main" val="34693982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1704</Words>
  <Application>Microsoft Office PowerPoint</Application>
  <PresentationFormat>Panorámica</PresentationFormat>
  <Paragraphs>129</Paragraphs>
  <Slides>15</Slides>
  <Notes>12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Bebas Neue</vt:lpstr>
      <vt:lpstr>Calibri</vt:lpstr>
      <vt:lpstr>Calibri Light</vt:lpstr>
      <vt:lpstr>Franklin Gothic</vt:lpstr>
      <vt:lpstr>Roboto Mono</vt:lpstr>
      <vt:lpstr>Tema de Office</vt:lpstr>
      <vt:lpstr>MODELAMIENTO DE DATOS</vt:lpstr>
      <vt:lpstr>Aspectos básicos del Enfoque de Base de Datos</vt:lpstr>
      <vt:lpstr>Conocimientos previos</vt:lpstr>
      <vt:lpstr>Qué es una base de datos</vt:lpstr>
      <vt:lpstr>Qué el es dato</vt:lpstr>
      <vt:lpstr>Qué es información</vt:lpstr>
      <vt:lpstr>Diferencia entre dato e información</vt:lpstr>
      <vt:lpstr>Donde se encuentran las Bases de Datos</vt:lpstr>
      <vt:lpstr>Tipos de Base de Datos</vt:lpstr>
      <vt:lpstr>Soluciones más utilizadas del Mercado</vt:lpstr>
      <vt:lpstr>Sistemas Administradores y Gestores de Bases de Datos</vt:lpstr>
      <vt:lpstr>Sistemas Administradores y Gestores de Bases de Datos</vt:lpstr>
      <vt:lpstr>Ventajas que entrega una Base de datos</vt:lpstr>
      <vt:lpstr>Desventaja de una Base de Datos</vt:lpstr>
      <vt:lpstr>Conclusión/Aprendizajes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TITULO</dc:title>
  <dc:creator>Williams Flores C.</dc:creator>
  <cp:lastModifiedBy>William Flores</cp:lastModifiedBy>
  <cp:revision>22</cp:revision>
  <dcterms:created xsi:type="dcterms:W3CDTF">2019-11-24T13:52:01Z</dcterms:created>
  <dcterms:modified xsi:type="dcterms:W3CDTF">2019-12-16T15:55:33Z</dcterms:modified>
</cp:coreProperties>
</file>